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8" r:id="rId3"/>
    <p:sldId id="257" r:id="rId4"/>
    <p:sldId id="260" r:id="rId5"/>
    <p:sldId id="259" r:id="rId6"/>
    <p:sldId id="258" r:id="rId7"/>
    <p:sldId id="269" r:id="rId8"/>
    <p:sldId id="261" r:id="rId9"/>
    <p:sldId id="264" r:id="rId10"/>
    <p:sldId id="262" r:id="rId11"/>
    <p:sldId id="265" r:id="rId12"/>
    <p:sldId id="270" r:id="rId13"/>
    <p:sldId id="271" r:id="rId14"/>
    <p:sldId id="272" r:id="rId15"/>
    <p:sldId id="263" r:id="rId16"/>
    <p:sldId id="267" r:id="rId17"/>
    <p:sldId id="266"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2"/>
    <p:restoredTop sz="94533"/>
  </p:normalViewPr>
  <p:slideViewPr>
    <p:cSldViewPr snapToGrid="0" snapToObjects="1">
      <p:cViewPr varScale="1">
        <p:scale>
          <a:sx n="143" d="100"/>
          <a:sy n="143" d="100"/>
        </p:scale>
        <p:origin x="208" y="26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F177C7-D8C8-8245-A5EF-257C4446469E}" type="datetimeFigureOut">
              <a:rPr lang="fr-FR" smtClean="0"/>
              <a:t>23/03/2023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DD2A5B-38C5-1749-85E7-FE33A49D3EA4}" type="slidenum">
              <a:rPr lang="fr-FR" smtClean="0"/>
              <a:t>‹N°›</a:t>
            </a:fld>
            <a:endParaRPr lang="fr-FR"/>
          </a:p>
        </p:txBody>
      </p:sp>
    </p:spTree>
    <p:extLst>
      <p:ext uri="{BB962C8B-B14F-4D97-AF65-F5344CB8AC3E}">
        <p14:creationId xmlns:p14="http://schemas.microsoft.com/office/powerpoint/2010/main" val="2196061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Référente directe: Karine Robin (Assistante formation) qui travail en lien avec la responsable ressources humaines Nadine Le </a:t>
            </a:r>
            <a:r>
              <a:rPr lang="fr-FR" dirty="0" err="1"/>
              <a:t>Ludec</a:t>
            </a:r>
            <a:r>
              <a:rPr lang="fr-FR" dirty="0"/>
              <a:t> </a:t>
            </a:r>
            <a:r>
              <a:rPr lang="fr-FR" sz="1200" b="0" i="0" u="none" strike="noStrike" kern="1200" dirty="0">
                <a:solidFill>
                  <a:schemeClr val="tx1"/>
                </a:solidFill>
                <a:effectLst/>
                <a:latin typeface="+mn-lt"/>
                <a:ea typeface="+mn-ea"/>
                <a:cs typeface="+mn-cs"/>
              </a:rPr>
              <a:t> Tél: 02 99 28 68 23 - Mail : </a:t>
            </a:r>
            <a:r>
              <a:rPr lang="fr-FR" sz="1200" b="0" i="0" u="none" strike="noStrike" kern="1200" dirty="0" err="1">
                <a:solidFill>
                  <a:schemeClr val="tx1"/>
                </a:solidFill>
                <a:effectLst/>
                <a:latin typeface="+mn-lt"/>
                <a:ea typeface="+mn-ea"/>
                <a:cs typeface="+mn-cs"/>
              </a:rPr>
              <a:t>nadine.leludec@cnrs.fr</a:t>
            </a:r>
            <a:endParaRPr lang="fr-FR" sz="1200" b="0" i="0" u="none" strike="noStrike"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33DD2A5B-38C5-1749-85E7-FE33A49D3EA4}" type="slidenum">
              <a:rPr lang="fr-FR" smtClean="0"/>
              <a:t>1</a:t>
            </a:fld>
            <a:endParaRPr lang="fr-FR"/>
          </a:p>
        </p:txBody>
      </p:sp>
    </p:spTree>
    <p:extLst>
      <p:ext uri="{BB962C8B-B14F-4D97-AF65-F5344CB8AC3E}">
        <p14:creationId xmlns:p14="http://schemas.microsoft.com/office/powerpoint/2010/main" val="2559755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A14F94-6B47-6F4C-A644-415C7E4DCD0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A46249A-FF3C-4747-9401-D571A4F280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F2ECDCA-E1F1-1F4C-994D-A102786326B9}"/>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5" name="Espace réservé du pied de page 4">
            <a:extLst>
              <a:ext uri="{FF2B5EF4-FFF2-40B4-BE49-F238E27FC236}">
                <a16:creationId xmlns:a16="http://schemas.microsoft.com/office/drawing/2014/main" id="{AD62D7A6-8AD4-9942-B977-53BF7BB890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7266A25-4761-CF4B-8E2C-384286E0F30D}"/>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202387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D1FD4C-A135-4341-B0EA-DA76957C1A2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1B07AAB-946C-3446-BE46-B279B34E159A}"/>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7BF9F6D6-8339-C84E-AF91-1216E9512264}"/>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5" name="Espace réservé du pied de page 4">
            <a:extLst>
              <a:ext uri="{FF2B5EF4-FFF2-40B4-BE49-F238E27FC236}">
                <a16:creationId xmlns:a16="http://schemas.microsoft.com/office/drawing/2014/main" id="{2FA1CFBE-907A-C24B-9348-2DB0EFB8772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4EDBBA-EB8C-A544-A460-2309AA886B9A}"/>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1040634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C4C05BC-D3DC-7D46-9E16-193F9500F64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CAFB4C-6A93-A747-B283-A5AA8DF8E372}"/>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1AAB0343-11CE-AC4E-BA81-496148F317D3}"/>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5" name="Espace réservé du pied de page 4">
            <a:extLst>
              <a:ext uri="{FF2B5EF4-FFF2-40B4-BE49-F238E27FC236}">
                <a16:creationId xmlns:a16="http://schemas.microsoft.com/office/drawing/2014/main" id="{E40B2C7F-D573-AD44-877C-E06B98E4A4A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1D9BC3C-A3E7-9C4C-B61C-DDEE416024DD}"/>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2125072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A77161-E5EC-1F49-87DB-82A8FBBAD11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B2CF885-6F8D-9F49-A2D3-8129B0D48F0D}"/>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A135B09B-89FA-7B41-A77A-1D1F1B9AE109}"/>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5" name="Espace réservé du pied de page 4">
            <a:extLst>
              <a:ext uri="{FF2B5EF4-FFF2-40B4-BE49-F238E27FC236}">
                <a16:creationId xmlns:a16="http://schemas.microsoft.com/office/drawing/2014/main" id="{8A1E4B58-9C2C-B647-845D-00804BC10D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C036C5-49BC-8447-A413-080506D1BB11}"/>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1265949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63E76B-7EBA-3948-9C12-BE5ABB1E2DD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4DFD522-E5A1-1444-A860-268FE00156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998BECB-C29B-BB4E-9D07-0587DB72B7A9}"/>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5" name="Espace réservé du pied de page 4">
            <a:extLst>
              <a:ext uri="{FF2B5EF4-FFF2-40B4-BE49-F238E27FC236}">
                <a16:creationId xmlns:a16="http://schemas.microsoft.com/office/drawing/2014/main" id="{7BA720DA-2F62-D643-8EC4-1672799A557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DEF3EAB-34B8-734E-82E2-EA61CE9968A2}"/>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1131229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E31393-7E87-C540-8469-7FDE693728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5429156-A349-6046-B20A-AA2DA4C31D28}"/>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1471ECF4-CA53-AA40-BA43-C4EF7E38FE4A}"/>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38CB4C0F-D5CE-664E-86C0-FDB2B8AB50AD}"/>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6" name="Espace réservé du pied de page 5">
            <a:extLst>
              <a:ext uri="{FF2B5EF4-FFF2-40B4-BE49-F238E27FC236}">
                <a16:creationId xmlns:a16="http://schemas.microsoft.com/office/drawing/2014/main" id="{631A9639-7A08-9148-B89D-076BD6DD2C0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8024DD9-4574-F342-977C-F6C3B568C1C8}"/>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183133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7BAB8F-7F08-0D4D-A2B6-512D11F0A5D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6F6465A-8023-FC45-B7A1-45E5158C7B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6005F965-ABBF-E94E-8931-016E84A237B0}"/>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54D8E25B-814F-8E42-B2B5-65102B33BC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F5993466-1FD3-9748-8D51-CA13C5F50556}"/>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24962099-14D6-8449-B947-4A8B0399BF3A}"/>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8" name="Espace réservé du pied de page 7">
            <a:extLst>
              <a:ext uri="{FF2B5EF4-FFF2-40B4-BE49-F238E27FC236}">
                <a16:creationId xmlns:a16="http://schemas.microsoft.com/office/drawing/2014/main" id="{4E6C2AED-C5BA-EB41-88B3-A12BF300A27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F1AACCC-274E-B546-9398-3CB7BA43B6A1}"/>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169145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DC72F1-9A53-C745-A145-BF874BB672C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64914A8-4B8D-3C46-BE5D-F263D04FB993}"/>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4" name="Espace réservé du pied de page 3">
            <a:extLst>
              <a:ext uri="{FF2B5EF4-FFF2-40B4-BE49-F238E27FC236}">
                <a16:creationId xmlns:a16="http://schemas.microsoft.com/office/drawing/2014/main" id="{5E8CC39C-0FC8-6F42-ABBD-CA447653783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841EF0E-826B-D44C-8624-B6E34F52F9B5}"/>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4172488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1140E89-8331-6440-A295-A1B39F3FBB0B}"/>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3" name="Espace réservé du pied de page 2">
            <a:extLst>
              <a:ext uri="{FF2B5EF4-FFF2-40B4-BE49-F238E27FC236}">
                <a16:creationId xmlns:a16="http://schemas.microsoft.com/office/drawing/2014/main" id="{8AEED6B4-3D49-E240-984F-2596EAAD3CA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A257ED2-9FF5-7444-8B4A-476F00A1D1AA}"/>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429473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52A3D2-4C32-A446-9798-2B3FB376D28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3F330E1-8D40-7644-A7FE-A66C193972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11CE546C-203D-804F-B6E8-72961AFC0B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0E4AABAE-8EE5-6A41-8B25-2FA66183891B}"/>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6" name="Espace réservé du pied de page 5">
            <a:extLst>
              <a:ext uri="{FF2B5EF4-FFF2-40B4-BE49-F238E27FC236}">
                <a16:creationId xmlns:a16="http://schemas.microsoft.com/office/drawing/2014/main" id="{2BCEBD07-9656-DB42-AD11-F5C7EFEE455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984CC77-82A2-8F44-8EDD-0C367C2AA736}"/>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1667499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73F51D-F207-A44D-BAB6-8476A4320FD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089E392-497C-4F49-8446-472990DD7B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5CE4DEE-C242-5E40-AD3E-D3762C1F4F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4ED41CE4-EE23-6245-ADDE-556875379886}"/>
              </a:ext>
            </a:extLst>
          </p:cNvPr>
          <p:cNvSpPr>
            <a:spLocks noGrp="1"/>
          </p:cNvSpPr>
          <p:nvPr>
            <p:ph type="dt" sz="half" idx="10"/>
          </p:nvPr>
        </p:nvSpPr>
        <p:spPr/>
        <p:txBody>
          <a:bodyPr/>
          <a:lstStyle/>
          <a:p>
            <a:fld id="{1BBDC800-11DE-5640-939C-B909CD5E0593}" type="datetimeFigureOut">
              <a:rPr lang="fr-FR" smtClean="0"/>
              <a:t>23/03/2023</a:t>
            </a:fld>
            <a:endParaRPr lang="fr-FR"/>
          </a:p>
        </p:txBody>
      </p:sp>
      <p:sp>
        <p:nvSpPr>
          <p:cNvPr id="6" name="Espace réservé du pied de page 5">
            <a:extLst>
              <a:ext uri="{FF2B5EF4-FFF2-40B4-BE49-F238E27FC236}">
                <a16:creationId xmlns:a16="http://schemas.microsoft.com/office/drawing/2014/main" id="{9C20C7A7-3B71-9140-83D2-155C57BAC5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63391D2-035D-724A-847F-1395C3D2C8AF}"/>
              </a:ext>
            </a:extLst>
          </p:cNvPr>
          <p:cNvSpPr>
            <a:spLocks noGrp="1"/>
          </p:cNvSpPr>
          <p:nvPr>
            <p:ph type="sldNum" sz="quarter" idx="12"/>
          </p:nvPr>
        </p:nvSpPr>
        <p:spPr/>
        <p:txBody>
          <a:bodyPr/>
          <a:lstStyle/>
          <a:p>
            <a:fld id="{982002BE-78C1-6C42-B009-157AF6BD94C2}" type="slidenum">
              <a:rPr lang="fr-FR" smtClean="0"/>
              <a:t>‹N°›</a:t>
            </a:fld>
            <a:endParaRPr lang="fr-FR"/>
          </a:p>
        </p:txBody>
      </p:sp>
    </p:spTree>
    <p:extLst>
      <p:ext uri="{BB962C8B-B14F-4D97-AF65-F5344CB8AC3E}">
        <p14:creationId xmlns:p14="http://schemas.microsoft.com/office/powerpoint/2010/main" val="272376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72524B1-D006-014D-BD2A-F560A87BFD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EAE02D1-B6E1-EC4E-BCDF-2ABF21C873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BAAF97AE-2224-A343-A473-2236427C34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DC800-11DE-5640-939C-B909CD5E0593}" type="datetimeFigureOut">
              <a:rPr lang="fr-FR" smtClean="0"/>
              <a:t>23/03/2023</a:t>
            </a:fld>
            <a:endParaRPr lang="fr-FR"/>
          </a:p>
        </p:txBody>
      </p:sp>
      <p:sp>
        <p:nvSpPr>
          <p:cNvPr id="5" name="Espace réservé du pied de page 4">
            <a:extLst>
              <a:ext uri="{FF2B5EF4-FFF2-40B4-BE49-F238E27FC236}">
                <a16:creationId xmlns:a16="http://schemas.microsoft.com/office/drawing/2014/main" id="{8BAFDD64-D54B-DB43-A6B5-E7EF2B02DC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B0C5890-565C-124E-A697-94A1C8FBA8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2002BE-78C1-6C42-B009-157AF6BD94C2}" type="slidenum">
              <a:rPr lang="fr-FR" smtClean="0"/>
              <a:t>‹N°›</a:t>
            </a:fld>
            <a:endParaRPr lang="fr-FR"/>
          </a:p>
        </p:txBody>
      </p:sp>
    </p:spTree>
    <p:extLst>
      <p:ext uri="{BB962C8B-B14F-4D97-AF65-F5344CB8AC3E}">
        <p14:creationId xmlns:p14="http://schemas.microsoft.com/office/powerpoint/2010/main" val="2057559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rine.Cantele@ls2n.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karine.robin@cnrs.fr" TargetMode="External"/><Relationship Id="rId4" Type="http://schemas.openxmlformats.org/officeDocument/2006/relationships/hyperlink" Target="mailto:Isabelle.milleville@ls2n.f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ays-de-la-loire.safire.fonction-publique.gouv.fr/web/pays-de-la-loire/231-domaines-de-formations-region-pays-de-la-loire.php?idRegion=18"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formations-rh.univ-nantes.fr/training/21/772" TargetMode="External"/><Relationship Id="rId2" Type="http://schemas.openxmlformats.org/officeDocument/2006/relationships/hyperlink" Target="https://formations-rh.univ-nantes.fr/training/70/183" TargetMode="External"/><Relationship Id="rId1" Type="http://schemas.openxmlformats.org/officeDocument/2006/relationships/slideLayout" Target="../slideLayouts/slideLayout2.xml"/><Relationship Id="rId4" Type="http://schemas.openxmlformats.org/officeDocument/2006/relationships/hyperlink" Target="https://formations-rh.univ-nantes.fr/training/214/1031"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cnrsformation.cnrs.fr/qui-sommes-nous.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safire.fonction-publique.gouv.fr/web/fr/36-accueil.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tranet.ec-nantes.fr/version-francaise/ressources-humaines/formation" TargetMode="External"/><Relationship Id="rId2" Type="http://schemas.openxmlformats.org/officeDocument/2006/relationships/hyperlink" Target="https://intraperso.univ-nantes.fr/espace-rh/enseignant-e-s-chercheur-e-s/formation" TargetMode="External"/><Relationship Id="rId1" Type="http://schemas.openxmlformats.org/officeDocument/2006/relationships/slideLayout" Target="../slideLayouts/slideLayout2.xml"/><Relationship Id="rId4" Type="http://schemas.openxmlformats.org/officeDocument/2006/relationships/hyperlink" Target="mailto:rh-formations@imt-atlantique.fr"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cours.idris.fr/" TargetMode="External"/><Relationship Id="rId3" Type="http://schemas.openxmlformats.org/officeDocument/2006/relationships/hyperlink" Target="https://intraperso.univ-nantes.fr/espace-rh/personnels-administratifs-et-techniques/formation-des-personnels?ksession=8760271c-dbc9-407a-a40d-a3cb58b4194e" TargetMode="External"/><Relationship Id="rId7" Type="http://schemas.openxmlformats.org/officeDocument/2006/relationships/hyperlink" Target="https://urfist.univ-rennes2.fr/" TargetMode="External"/><Relationship Id="rId2" Type="http://schemas.openxmlformats.org/officeDocument/2006/relationships/hyperlink" Target="https://intranet.cnrs.fr/delegations/dr17/agents/formation/Pages/default.aspx" TargetMode="External"/><Relationship Id="rId1" Type="http://schemas.openxmlformats.org/officeDocument/2006/relationships/slideLayout" Target="../slideLayouts/slideLayout2.xml"/><Relationship Id="rId6" Type="http://schemas.openxmlformats.org/officeDocument/2006/relationships/hyperlink" Target="https://www.ira-nantes.gouv.fr/index.php/calendrier-formation-continue/" TargetMode="External"/><Relationship Id="rId5" Type="http://schemas.openxmlformats.org/officeDocument/2006/relationships/hyperlink" Target="https://www.safire.fonction-publique.gouv.fr/web/fr/36-accueil.php" TargetMode="External"/><Relationship Id="rId4" Type="http://schemas.openxmlformats.org/officeDocument/2006/relationships/hyperlink" Target="https://cnrsformation.cnrs.fr/?utm_source=Newsletter&amp;utm_medium=email&amp;utm_campaign=Annonce-catalogue-202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3E8692A-A2AB-6749-9E98-1A02FEF35625}"/>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
        <p:nvSpPr>
          <p:cNvPr id="5" name="ZoneTexte 4">
            <a:extLst>
              <a:ext uri="{FF2B5EF4-FFF2-40B4-BE49-F238E27FC236}">
                <a16:creationId xmlns:a16="http://schemas.microsoft.com/office/drawing/2014/main" id="{8E86629C-5B99-7A42-AF3B-D7FFEBB48418}"/>
              </a:ext>
            </a:extLst>
          </p:cNvPr>
          <p:cNvSpPr txBox="1"/>
          <p:nvPr/>
        </p:nvSpPr>
        <p:spPr>
          <a:xfrm>
            <a:off x="1110190" y="910474"/>
            <a:ext cx="3283335" cy="3816429"/>
          </a:xfrm>
          <a:prstGeom prst="rect">
            <a:avLst/>
          </a:prstGeom>
          <a:noFill/>
        </p:spPr>
        <p:txBody>
          <a:bodyPr wrap="none" rtlCol="0">
            <a:spAutoFit/>
          </a:bodyPr>
          <a:lstStyle/>
          <a:p>
            <a:r>
              <a:rPr lang="fr-FR" sz="2400" b="1" dirty="0"/>
              <a:t>Les </a:t>
            </a:r>
            <a:r>
              <a:rPr lang="fr-FR" sz="2400" b="1" dirty="0" err="1"/>
              <a:t>Cofo</a:t>
            </a:r>
            <a:r>
              <a:rPr lang="fr-FR" sz="2400" b="1" dirty="0"/>
              <a:t> du laboratoire </a:t>
            </a:r>
            <a:r>
              <a:rPr lang="fr-FR" sz="2400" dirty="0"/>
              <a:t>:</a:t>
            </a:r>
          </a:p>
          <a:p>
            <a:endParaRPr lang="fr-FR" sz="2400" dirty="0"/>
          </a:p>
          <a:p>
            <a:pPr marL="285750" indent="-285750">
              <a:buFontTx/>
              <a:buChar char="-"/>
            </a:pPr>
            <a:r>
              <a:rPr lang="fr-FR" sz="2400" dirty="0"/>
              <a:t>Karine </a:t>
            </a:r>
            <a:r>
              <a:rPr lang="fr-FR" sz="2400" dirty="0" err="1"/>
              <a:t>Cantele</a:t>
            </a:r>
            <a:endParaRPr lang="fr-FR" sz="2400" dirty="0"/>
          </a:p>
          <a:p>
            <a:r>
              <a:rPr lang="fr-FR" sz="1600" dirty="0">
                <a:hlinkClick r:id="rId3"/>
              </a:rPr>
              <a:t>Karine.Cantele@ls2n.fr</a:t>
            </a:r>
            <a:endParaRPr lang="fr-FR" sz="1600" dirty="0"/>
          </a:p>
          <a:p>
            <a:r>
              <a:rPr lang="fr-FR" sz="1400" dirty="0"/>
              <a:t>Tel: +33 (0)2 40 37 69 31</a:t>
            </a:r>
          </a:p>
          <a:p>
            <a:r>
              <a:rPr lang="fr-FR" sz="1400" dirty="0"/>
              <a:t>FST Bât 32, étage 2, bureau 206</a:t>
            </a:r>
          </a:p>
          <a:p>
            <a:r>
              <a:rPr lang="fr-FR" sz="1400" dirty="0"/>
              <a:t>Central Nantes, Bât S, étage 3, bureau 321</a:t>
            </a:r>
          </a:p>
          <a:p>
            <a:endParaRPr lang="fr-FR" sz="2400" dirty="0"/>
          </a:p>
          <a:p>
            <a:pPr marL="285750" indent="-285750">
              <a:buFontTx/>
              <a:buChar char="-"/>
            </a:pPr>
            <a:r>
              <a:rPr lang="fr-FR" sz="2400" dirty="0"/>
              <a:t>Isabelle </a:t>
            </a:r>
            <a:r>
              <a:rPr lang="fr-FR" sz="2400" dirty="0" err="1"/>
              <a:t>Milleville</a:t>
            </a:r>
            <a:endParaRPr lang="fr-FR" sz="2400" dirty="0"/>
          </a:p>
          <a:p>
            <a:r>
              <a:rPr lang="fr-FR" sz="1400" dirty="0">
                <a:hlinkClick r:id="rId4"/>
              </a:rPr>
              <a:t>Isabelle.milleville@ls2n.fr</a:t>
            </a:r>
            <a:endParaRPr lang="fr-FR" sz="1400" dirty="0"/>
          </a:p>
          <a:p>
            <a:r>
              <a:rPr lang="fr-FR" sz="1400" dirty="0"/>
              <a:t>Tel: +33 (0)2 40 37 69 18</a:t>
            </a:r>
          </a:p>
          <a:p>
            <a:r>
              <a:rPr lang="fr-FR" sz="1400" dirty="0"/>
              <a:t>Central Nantes, Bât S, étage 2, bureau 209</a:t>
            </a:r>
          </a:p>
          <a:p>
            <a:endParaRPr lang="fr-FR" sz="2000" dirty="0"/>
          </a:p>
        </p:txBody>
      </p:sp>
      <p:cxnSp>
        <p:nvCxnSpPr>
          <p:cNvPr id="7" name="Connecteur droit avec flèche 6">
            <a:extLst>
              <a:ext uri="{FF2B5EF4-FFF2-40B4-BE49-F238E27FC236}">
                <a16:creationId xmlns:a16="http://schemas.microsoft.com/office/drawing/2014/main" id="{E4FA1418-9DF1-944E-92E1-874A2ADDB192}"/>
              </a:ext>
            </a:extLst>
          </p:cNvPr>
          <p:cNvCxnSpPr>
            <a:cxnSpLocks/>
          </p:cNvCxnSpPr>
          <p:nvPr/>
        </p:nvCxnSpPr>
        <p:spPr>
          <a:xfrm>
            <a:off x="4624027" y="1879970"/>
            <a:ext cx="3352800" cy="0"/>
          </a:xfrm>
          <a:prstGeom prst="straightConnector1">
            <a:avLst/>
          </a:prstGeom>
          <a:ln w="3810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CA51C385-26CF-3C49-959C-F0B167F65509}"/>
              </a:ext>
            </a:extLst>
          </p:cNvPr>
          <p:cNvSpPr txBox="1"/>
          <p:nvPr/>
        </p:nvSpPr>
        <p:spPr>
          <a:xfrm>
            <a:off x="8430246" y="1649137"/>
            <a:ext cx="566181" cy="461665"/>
          </a:xfrm>
          <a:prstGeom prst="rect">
            <a:avLst/>
          </a:prstGeom>
          <a:noFill/>
        </p:spPr>
        <p:txBody>
          <a:bodyPr wrap="none" rtlCol="0">
            <a:spAutoFit/>
          </a:bodyPr>
          <a:lstStyle/>
          <a:p>
            <a:r>
              <a:rPr lang="fr-FR" sz="2400" dirty="0"/>
              <a:t>ITA</a:t>
            </a:r>
          </a:p>
        </p:txBody>
      </p:sp>
      <p:cxnSp>
        <p:nvCxnSpPr>
          <p:cNvPr id="9" name="Connecteur droit avec flèche 8">
            <a:extLst>
              <a:ext uri="{FF2B5EF4-FFF2-40B4-BE49-F238E27FC236}">
                <a16:creationId xmlns:a16="http://schemas.microsoft.com/office/drawing/2014/main" id="{3E9A8374-AAAD-8848-9016-C7E49A9322DC}"/>
              </a:ext>
            </a:extLst>
          </p:cNvPr>
          <p:cNvCxnSpPr>
            <a:cxnSpLocks/>
          </p:cNvCxnSpPr>
          <p:nvPr/>
        </p:nvCxnSpPr>
        <p:spPr>
          <a:xfrm>
            <a:off x="4519755" y="3873763"/>
            <a:ext cx="3257755" cy="0"/>
          </a:xfrm>
          <a:prstGeom prst="straightConnector1">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0E62C429-5E8D-194E-B39C-BAB34C1FA54C}"/>
              </a:ext>
            </a:extLst>
          </p:cNvPr>
          <p:cNvSpPr txBox="1"/>
          <p:nvPr/>
        </p:nvSpPr>
        <p:spPr>
          <a:xfrm>
            <a:off x="8125372" y="3642930"/>
            <a:ext cx="3169420" cy="830997"/>
          </a:xfrm>
          <a:prstGeom prst="rect">
            <a:avLst/>
          </a:prstGeom>
          <a:noFill/>
        </p:spPr>
        <p:txBody>
          <a:bodyPr wrap="square" rtlCol="0">
            <a:spAutoFit/>
          </a:bodyPr>
          <a:lstStyle/>
          <a:p>
            <a:r>
              <a:rPr lang="fr-FR" sz="2400" dirty="0"/>
              <a:t>Chercheurs </a:t>
            </a:r>
          </a:p>
          <a:p>
            <a:r>
              <a:rPr lang="fr-FR" sz="2400" dirty="0"/>
              <a:t>Enseignants Chercheurs</a:t>
            </a:r>
          </a:p>
        </p:txBody>
      </p:sp>
      <p:sp>
        <p:nvSpPr>
          <p:cNvPr id="11" name="ZoneTexte 10">
            <a:extLst>
              <a:ext uri="{FF2B5EF4-FFF2-40B4-BE49-F238E27FC236}">
                <a16:creationId xmlns:a16="http://schemas.microsoft.com/office/drawing/2014/main" id="{17C17E8B-A120-5E42-825E-D593F2C7BF53}"/>
              </a:ext>
            </a:extLst>
          </p:cNvPr>
          <p:cNvSpPr txBox="1"/>
          <p:nvPr/>
        </p:nvSpPr>
        <p:spPr>
          <a:xfrm>
            <a:off x="1104717" y="5077096"/>
            <a:ext cx="3044808" cy="461665"/>
          </a:xfrm>
          <a:prstGeom prst="rect">
            <a:avLst/>
          </a:prstGeom>
          <a:noFill/>
        </p:spPr>
        <p:txBody>
          <a:bodyPr wrap="none" rtlCol="0">
            <a:spAutoFit/>
          </a:bodyPr>
          <a:lstStyle/>
          <a:p>
            <a:r>
              <a:rPr lang="fr-FR" sz="2400" b="1" dirty="0"/>
              <a:t>Les référents au CNRS</a:t>
            </a:r>
          </a:p>
        </p:txBody>
      </p:sp>
      <p:sp>
        <p:nvSpPr>
          <p:cNvPr id="21" name="Parenthèse ouvrante 20">
            <a:extLst>
              <a:ext uri="{FF2B5EF4-FFF2-40B4-BE49-F238E27FC236}">
                <a16:creationId xmlns:a16="http://schemas.microsoft.com/office/drawing/2014/main" id="{3A204D5C-4E59-1E46-9C59-66B529033D17}"/>
              </a:ext>
            </a:extLst>
          </p:cNvPr>
          <p:cNvSpPr/>
          <p:nvPr/>
        </p:nvSpPr>
        <p:spPr>
          <a:xfrm>
            <a:off x="966427" y="1879970"/>
            <a:ext cx="143763" cy="1925676"/>
          </a:xfrm>
          <a:prstGeom prst="leftBracket">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31" name="Connecteur en angle 30">
            <a:extLst>
              <a:ext uri="{FF2B5EF4-FFF2-40B4-BE49-F238E27FC236}">
                <a16:creationId xmlns:a16="http://schemas.microsoft.com/office/drawing/2014/main" id="{FC4063D8-EEDC-5F49-9CA8-7B0CF3EAB868}"/>
              </a:ext>
            </a:extLst>
          </p:cNvPr>
          <p:cNvCxnSpPr>
            <a:cxnSpLocks/>
            <a:stCxn id="21" idx="1"/>
          </p:cNvCxnSpPr>
          <p:nvPr/>
        </p:nvCxnSpPr>
        <p:spPr>
          <a:xfrm rot="10800000" flipH="1" flipV="1">
            <a:off x="966426" y="2842807"/>
            <a:ext cx="1618215" cy="2234289"/>
          </a:xfrm>
          <a:prstGeom prst="bentConnector4">
            <a:avLst>
              <a:gd name="adj1" fmla="val -14127"/>
              <a:gd name="adj2" fmla="val 86358"/>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4" name="ZoneTexte 43">
            <a:extLst>
              <a:ext uri="{FF2B5EF4-FFF2-40B4-BE49-F238E27FC236}">
                <a16:creationId xmlns:a16="http://schemas.microsoft.com/office/drawing/2014/main" id="{870330F3-01AF-7E41-8D00-4FC3A43CC122}"/>
              </a:ext>
            </a:extLst>
          </p:cNvPr>
          <p:cNvSpPr txBox="1"/>
          <p:nvPr/>
        </p:nvSpPr>
        <p:spPr>
          <a:xfrm>
            <a:off x="1266091" y="5587129"/>
            <a:ext cx="2883434" cy="1107996"/>
          </a:xfrm>
          <a:prstGeom prst="rect">
            <a:avLst/>
          </a:prstGeom>
          <a:noFill/>
        </p:spPr>
        <p:txBody>
          <a:bodyPr wrap="square" rtlCol="0">
            <a:spAutoFit/>
          </a:bodyPr>
          <a:lstStyle/>
          <a:p>
            <a:r>
              <a:rPr lang="fr-FR" dirty="0"/>
              <a:t>- </a:t>
            </a:r>
            <a:r>
              <a:rPr lang="fr-FR" sz="2400" dirty="0"/>
              <a:t>Karine Robin</a:t>
            </a:r>
          </a:p>
          <a:p>
            <a:r>
              <a:rPr lang="fr-FR" sz="1400" dirty="0"/>
              <a:t>Assistante formation-D17 CNRS</a:t>
            </a:r>
          </a:p>
          <a:p>
            <a:r>
              <a:rPr lang="fr-FR" sz="1400" dirty="0">
                <a:hlinkClick r:id="rId5"/>
              </a:rPr>
              <a:t>karine.robin@cnrs.fr</a:t>
            </a:r>
            <a:endParaRPr lang="fr-FR" sz="1400" dirty="0"/>
          </a:p>
          <a:p>
            <a:r>
              <a:rPr lang="fr-FR" sz="1400" dirty="0"/>
              <a:t>Tél: +33 (0)2 99 28 68 19  </a:t>
            </a:r>
          </a:p>
        </p:txBody>
      </p:sp>
      <p:cxnSp>
        <p:nvCxnSpPr>
          <p:cNvPr id="45" name="Connecteur droit avec flèche 44">
            <a:extLst>
              <a:ext uri="{FF2B5EF4-FFF2-40B4-BE49-F238E27FC236}">
                <a16:creationId xmlns:a16="http://schemas.microsoft.com/office/drawing/2014/main" id="{BD9C7839-6CB5-834A-BD8B-502F071CAE8B}"/>
              </a:ext>
            </a:extLst>
          </p:cNvPr>
          <p:cNvCxnSpPr>
            <a:cxnSpLocks/>
          </p:cNvCxnSpPr>
          <p:nvPr/>
        </p:nvCxnSpPr>
        <p:spPr>
          <a:xfrm>
            <a:off x="4519754" y="5820128"/>
            <a:ext cx="325775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6" name="ZoneTexte 45">
            <a:extLst>
              <a:ext uri="{FF2B5EF4-FFF2-40B4-BE49-F238E27FC236}">
                <a16:creationId xmlns:a16="http://schemas.microsoft.com/office/drawing/2014/main" id="{685A887F-C7D8-6845-A2A5-4D0D0088675F}"/>
              </a:ext>
            </a:extLst>
          </p:cNvPr>
          <p:cNvSpPr txBox="1"/>
          <p:nvPr/>
        </p:nvSpPr>
        <p:spPr>
          <a:xfrm>
            <a:off x="4367694" y="5356296"/>
            <a:ext cx="3561873" cy="461665"/>
          </a:xfrm>
          <a:prstGeom prst="rect">
            <a:avLst/>
          </a:prstGeom>
          <a:noFill/>
        </p:spPr>
        <p:txBody>
          <a:bodyPr wrap="none" rtlCol="0">
            <a:spAutoFit/>
          </a:bodyPr>
          <a:lstStyle/>
          <a:p>
            <a:r>
              <a:rPr lang="fr-FR" sz="2400" dirty="0">
                <a:solidFill>
                  <a:schemeClr val="accent1"/>
                </a:solidFill>
              </a:rPr>
              <a:t>Plan Régional de formation</a:t>
            </a:r>
          </a:p>
        </p:txBody>
      </p:sp>
      <p:sp>
        <p:nvSpPr>
          <p:cNvPr id="47" name="ZoneTexte 46">
            <a:extLst>
              <a:ext uri="{FF2B5EF4-FFF2-40B4-BE49-F238E27FC236}">
                <a16:creationId xmlns:a16="http://schemas.microsoft.com/office/drawing/2014/main" id="{157F2604-661C-964D-A8A3-DC1EEC6FAB60}"/>
              </a:ext>
            </a:extLst>
          </p:cNvPr>
          <p:cNvSpPr txBox="1"/>
          <p:nvPr/>
        </p:nvSpPr>
        <p:spPr>
          <a:xfrm>
            <a:off x="2614928" y="4635060"/>
            <a:ext cx="681597" cy="461665"/>
          </a:xfrm>
          <a:prstGeom prst="rect">
            <a:avLst/>
          </a:prstGeom>
          <a:noFill/>
        </p:spPr>
        <p:txBody>
          <a:bodyPr wrap="none" rtlCol="0">
            <a:spAutoFit/>
          </a:bodyPr>
          <a:lstStyle/>
          <a:p>
            <a:r>
              <a:rPr lang="fr-FR" sz="2400" dirty="0">
                <a:solidFill>
                  <a:schemeClr val="accent1"/>
                </a:solidFill>
              </a:rPr>
              <a:t>PFU</a:t>
            </a:r>
          </a:p>
        </p:txBody>
      </p:sp>
      <p:sp>
        <p:nvSpPr>
          <p:cNvPr id="48" name="ZoneTexte 47">
            <a:extLst>
              <a:ext uri="{FF2B5EF4-FFF2-40B4-BE49-F238E27FC236}">
                <a16:creationId xmlns:a16="http://schemas.microsoft.com/office/drawing/2014/main" id="{B5797163-649A-964C-A23A-752030383BD0}"/>
              </a:ext>
            </a:extLst>
          </p:cNvPr>
          <p:cNvSpPr txBox="1"/>
          <p:nvPr/>
        </p:nvSpPr>
        <p:spPr>
          <a:xfrm>
            <a:off x="5934158" y="1451352"/>
            <a:ext cx="1140056" cy="461665"/>
          </a:xfrm>
          <a:prstGeom prst="rect">
            <a:avLst/>
          </a:prstGeom>
          <a:noFill/>
        </p:spPr>
        <p:txBody>
          <a:bodyPr wrap="none" rtlCol="0">
            <a:spAutoFit/>
          </a:bodyPr>
          <a:lstStyle/>
          <a:p>
            <a:r>
              <a:rPr lang="fr-FR" sz="2400" dirty="0">
                <a:solidFill>
                  <a:schemeClr val="accent1"/>
                </a:solidFill>
              </a:rPr>
              <a:t>Besoins</a:t>
            </a:r>
          </a:p>
        </p:txBody>
      </p:sp>
      <p:sp>
        <p:nvSpPr>
          <p:cNvPr id="49" name="ZoneTexte 48">
            <a:extLst>
              <a:ext uri="{FF2B5EF4-FFF2-40B4-BE49-F238E27FC236}">
                <a16:creationId xmlns:a16="http://schemas.microsoft.com/office/drawing/2014/main" id="{FC171455-4E46-1040-AF3A-588CBFC5A1AB}"/>
              </a:ext>
            </a:extLst>
          </p:cNvPr>
          <p:cNvSpPr txBox="1"/>
          <p:nvPr/>
        </p:nvSpPr>
        <p:spPr>
          <a:xfrm>
            <a:off x="5893290" y="3412097"/>
            <a:ext cx="1140056" cy="461665"/>
          </a:xfrm>
          <a:prstGeom prst="rect">
            <a:avLst/>
          </a:prstGeom>
          <a:noFill/>
        </p:spPr>
        <p:txBody>
          <a:bodyPr wrap="none" rtlCol="0">
            <a:spAutoFit/>
          </a:bodyPr>
          <a:lstStyle/>
          <a:p>
            <a:r>
              <a:rPr lang="fr-FR" sz="2400" dirty="0">
                <a:solidFill>
                  <a:schemeClr val="accent1"/>
                </a:solidFill>
              </a:rPr>
              <a:t>Besoins</a:t>
            </a:r>
          </a:p>
        </p:txBody>
      </p:sp>
      <p:sp>
        <p:nvSpPr>
          <p:cNvPr id="50" name="ZoneTexte 49">
            <a:extLst>
              <a:ext uri="{FF2B5EF4-FFF2-40B4-BE49-F238E27FC236}">
                <a16:creationId xmlns:a16="http://schemas.microsoft.com/office/drawing/2014/main" id="{18673FD5-3BA7-8045-9EF3-B223F15CE7AC}"/>
              </a:ext>
            </a:extLst>
          </p:cNvPr>
          <p:cNvSpPr txBox="1"/>
          <p:nvPr/>
        </p:nvSpPr>
        <p:spPr>
          <a:xfrm>
            <a:off x="8363742" y="5292834"/>
            <a:ext cx="3169420" cy="830997"/>
          </a:xfrm>
          <a:prstGeom prst="rect">
            <a:avLst/>
          </a:prstGeom>
          <a:noFill/>
        </p:spPr>
        <p:txBody>
          <a:bodyPr wrap="square" rtlCol="0">
            <a:spAutoFit/>
          </a:bodyPr>
          <a:lstStyle/>
          <a:p>
            <a:r>
              <a:rPr lang="fr-FR" sz="2400" dirty="0"/>
              <a:t>Direction Nationale CNRS</a:t>
            </a:r>
          </a:p>
        </p:txBody>
      </p:sp>
      <p:grpSp>
        <p:nvGrpSpPr>
          <p:cNvPr id="6" name="Groupe 5">
            <a:extLst>
              <a:ext uri="{FF2B5EF4-FFF2-40B4-BE49-F238E27FC236}">
                <a16:creationId xmlns:a16="http://schemas.microsoft.com/office/drawing/2014/main" id="{146CCCB5-3FE6-CF4B-B7D5-841791C429EB}"/>
              </a:ext>
            </a:extLst>
          </p:cNvPr>
          <p:cNvGrpSpPr/>
          <p:nvPr/>
        </p:nvGrpSpPr>
        <p:grpSpPr>
          <a:xfrm>
            <a:off x="1428427" y="1561808"/>
            <a:ext cx="1651280" cy="1599160"/>
            <a:chOff x="1428427" y="1561808"/>
            <a:chExt cx="1651280" cy="1599160"/>
          </a:xfrm>
        </p:grpSpPr>
        <p:sp>
          <p:nvSpPr>
            <p:cNvPr id="2" name="Croix 1">
              <a:extLst>
                <a:ext uri="{FF2B5EF4-FFF2-40B4-BE49-F238E27FC236}">
                  <a16:creationId xmlns:a16="http://schemas.microsoft.com/office/drawing/2014/main" id="{57C01058-A944-0742-9227-27FA90BA3FC3}"/>
                </a:ext>
              </a:extLst>
            </p:cNvPr>
            <p:cNvSpPr/>
            <p:nvPr/>
          </p:nvSpPr>
          <p:spPr>
            <a:xfrm rot="2649770">
              <a:off x="1428427" y="1561808"/>
              <a:ext cx="1651280" cy="1599160"/>
            </a:xfrm>
            <a:prstGeom prst="plus">
              <a:avLst>
                <a:gd name="adj" fmla="val 42426"/>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7DA2C7AB-305E-4749-B479-65CB4669C766}"/>
                </a:ext>
              </a:extLst>
            </p:cNvPr>
            <p:cNvSpPr txBox="1"/>
            <p:nvPr/>
          </p:nvSpPr>
          <p:spPr>
            <a:xfrm>
              <a:off x="1981453" y="1807390"/>
              <a:ext cx="718439" cy="1107996"/>
            </a:xfrm>
            <a:prstGeom prst="rect">
              <a:avLst/>
            </a:prstGeom>
            <a:noFill/>
          </p:spPr>
          <p:txBody>
            <a:bodyPr wrap="square" rtlCol="0">
              <a:spAutoFit/>
            </a:bodyPr>
            <a:lstStyle/>
            <a:p>
              <a:r>
                <a:rPr lang="fr-FR" sz="6600" dirty="0"/>
                <a:t>?</a:t>
              </a:r>
            </a:p>
          </p:txBody>
        </p:sp>
      </p:grpSp>
    </p:spTree>
    <p:extLst>
      <p:ext uri="{BB962C8B-B14F-4D97-AF65-F5344CB8AC3E}">
        <p14:creationId xmlns:p14="http://schemas.microsoft.com/office/powerpoint/2010/main" val="210451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78FC848-26EE-3045-B077-0E22694013CB}"/>
              </a:ext>
            </a:extLst>
          </p:cNvPr>
          <p:cNvSpPr/>
          <p:nvPr/>
        </p:nvSpPr>
        <p:spPr>
          <a:xfrm>
            <a:off x="125045" y="857251"/>
            <a:ext cx="11863754" cy="6340197"/>
          </a:xfrm>
          <a:prstGeom prst="rect">
            <a:avLst/>
          </a:prstGeom>
        </p:spPr>
        <p:txBody>
          <a:bodyPr wrap="square">
            <a:spAutoFit/>
          </a:bodyPr>
          <a:lstStyle/>
          <a:p>
            <a:r>
              <a:rPr lang="fr-FR" sz="1400" b="1" i="0" u="none" strike="noStrike" dirty="0">
                <a:solidFill>
                  <a:srgbClr val="000000"/>
                </a:solidFill>
                <a:effectLst/>
                <a:latin typeface="Libre Franklin"/>
              </a:rPr>
              <a:t>Définition du CPF :</a:t>
            </a:r>
          </a:p>
          <a:p>
            <a:r>
              <a:rPr lang="fr-FR" sz="1400" b="0" i="0" u="none" strike="noStrike" dirty="0">
                <a:solidFill>
                  <a:srgbClr val="676767"/>
                </a:solidFill>
                <a:effectLst/>
                <a:latin typeface="Libre Franklin"/>
              </a:rPr>
              <a:t>Le Compte Personnel de Formation est un dispositif de la formation professionnelle qui permet d'acquérir un </a:t>
            </a:r>
            <a:r>
              <a:rPr lang="fr-FR" sz="1400" b="1" i="0" u="none" strike="noStrike" dirty="0">
                <a:solidFill>
                  <a:srgbClr val="676767"/>
                </a:solidFill>
                <a:effectLst/>
                <a:latin typeface="Libre Franklin"/>
              </a:rPr>
              <a:t>crédit d'heures</a:t>
            </a:r>
            <a:r>
              <a:rPr lang="fr-FR" sz="1400" b="0" i="0" u="none" strike="noStrike" dirty="0">
                <a:solidFill>
                  <a:srgbClr val="676767"/>
                </a:solidFill>
                <a:effectLst/>
                <a:latin typeface="Libre Franklin"/>
              </a:rPr>
              <a:t> afin de suivre des actions de formation. </a:t>
            </a:r>
          </a:p>
          <a:p>
            <a:r>
              <a:rPr lang="fr-FR" sz="1400" b="0" i="0" u="none" strike="noStrike" dirty="0">
                <a:solidFill>
                  <a:srgbClr val="676767"/>
                </a:solidFill>
                <a:effectLst/>
                <a:latin typeface="Libre Franklin"/>
              </a:rPr>
              <a:t>L'objectif du CPF est de mettre en place un </a:t>
            </a:r>
            <a:r>
              <a:rPr lang="fr-FR" sz="1400" b="1" i="0" u="none" strike="noStrike" dirty="0">
                <a:solidFill>
                  <a:srgbClr val="676767"/>
                </a:solidFill>
                <a:effectLst/>
                <a:latin typeface="Libre Franklin"/>
              </a:rPr>
              <a:t>projet d'évolution professionnelle</a:t>
            </a:r>
            <a:r>
              <a:rPr lang="fr-FR" sz="1400" b="0" i="0" u="none" strike="noStrike" dirty="0">
                <a:solidFill>
                  <a:srgbClr val="676767"/>
                </a:solidFill>
                <a:effectLst/>
                <a:latin typeface="Libre Franklin"/>
              </a:rPr>
              <a:t>, à l'initiative de l'agent et avec l'accord de l'administration. Le CPF se mobilise dans les cas suivants :</a:t>
            </a:r>
          </a:p>
          <a:p>
            <a:pPr>
              <a:buFont typeface="Arial" panose="020B0604020202020204" pitchFamily="34" charset="0"/>
              <a:buChar char="•"/>
            </a:pPr>
            <a:r>
              <a:rPr lang="fr-FR" sz="1400" b="1" i="0" u="none" strike="noStrike" dirty="0">
                <a:solidFill>
                  <a:srgbClr val="676767"/>
                </a:solidFill>
                <a:effectLst/>
                <a:latin typeface="Libre Franklin"/>
              </a:rPr>
              <a:t>Accéder à de nouvelles fonctions pour changer de corps ou de grade</a:t>
            </a:r>
            <a:endParaRPr lang="fr-FR" sz="1400" b="0" i="0" u="none" strike="noStrike" dirty="0">
              <a:solidFill>
                <a:srgbClr val="676767"/>
              </a:solidFill>
              <a:effectLst/>
              <a:latin typeface="Libre Franklin"/>
            </a:endParaRPr>
          </a:p>
          <a:p>
            <a:pPr>
              <a:buFont typeface="Arial" panose="020B0604020202020204" pitchFamily="34" charset="0"/>
              <a:buChar char="•"/>
            </a:pPr>
            <a:r>
              <a:rPr lang="fr-FR" sz="1400" b="1" i="0" u="none" strike="noStrike" dirty="0">
                <a:solidFill>
                  <a:srgbClr val="676767"/>
                </a:solidFill>
                <a:effectLst/>
                <a:latin typeface="Libre Franklin"/>
              </a:rPr>
              <a:t>Effectuer une mobilité professionnelle</a:t>
            </a:r>
            <a:endParaRPr lang="fr-FR" sz="1400" b="0" i="0" u="none" strike="noStrike" dirty="0">
              <a:solidFill>
                <a:srgbClr val="676767"/>
              </a:solidFill>
              <a:effectLst/>
              <a:latin typeface="Libre Franklin"/>
            </a:endParaRPr>
          </a:p>
          <a:p>
            <a:pPr>
              <a:buFont typeface="Arial" panose="020B0604020202020204" pitchFamily="34" charset="0"/>
              <a:buChar char="•"/>
            </a:pPr>
            <a:r>
              <a:rPr lang="fr-FR" sz="1400" b="1" i="0" u="none" strike="noStrike" dirty="0">
                <a:solidFill>
                  <a:srgbClr val="676767"/>
                </a:solidFill>
                <a:effectLst/>
                <a:latin typeface="Libre Franklin"/>
              </a:rPr>
              <a:t>Procéder à une reconversion professionnelle</a:t>
            </a:r>
          </a:p>
          <a:p>
            <a:pPr>
              <a:buFont typeface="Arial" panose="020B0604020202020204" pitchFamily="34" charset="0"/>
              <a:buChar char="•"/>
            </a:pPr>
            <a:endParaRPr lang="fr-FR" sz="1400" b="0" i="0" u="none" strike="noStrike" dirty="0">
              <a:solidFill>
                <a:srgbClr val="676767"/>
              </a:solidFill>
              <a:effectLst/>
              <a:latin typeface="Libre Franklin"/>
            </a:endParaRPr>
          </a:p>
          <a:p>
            <a:r>
              <a:rPr lang="fr-FR" sz="1400" b="1" i="0" u="none" strike="noStrike" dirty="0">
                <a:solidFill>
                  <a:srgbClr val="000000"/>
                </a:solidFill>
                <a:effectLst/>
                <a:latin typeface="Libre Franklin"/>
              </a:rPr>
              <a:t>Calcul des heures CPF :</a:t>
            </a:r>
            <a:br>
              <a:rPr lang="fr-FR" sz="1400" b="1" i="0" u="none" strike="noStrike" dirty="0">
                <a:solidFill>
                  <a:srgbClr val="000000"/>
                </a:solidFill>
                <a:effectLst/>
                <a:latin typeface="Libre Franklin"/>
              </a:rPr>
            </a:br>
            <a:r>
              <a:rPr lang="fr-FR" sz="1400" b="0" i="0" u="none" strike="noStrike" dirty="0">
                <a:solidFill>
                  <a:srgbClr val="676767"/>
                </a:solidFill>
                <a:effectLst/>
                <a:latin typeface="Libre Franklin"/>
              </a:rPr>
              <a:t>Un agent à temps complet acquiert 25h / an dans la limite de 150h. L'alimentation du CPF s'effectue au prorata du temps de travail et s'actualise annuellement  sur votre portail </a:t>
            </a:r>
            <a:r>
              <a:rPr lang="fr-FR" sz="1400" b="1" i="0" u="none" strike="noStrike" dirty="0" err="1">
                <a:solidFill>
                  <a:srgbClr val="676767"/>
                </a:solidFill>
                <a:effectLst/>
                <a:latin typeface="Libre Franklin"/>
              </a:rPr>
              <a:t>moncompteactivite.gouv.fr</a:t>
            </a:r>
            <a:r>
              <a:rPr lang="fr-FR" sz="1400" b="0" i="0" u="none" strike="noStrike" dirty="0">
                <a:solidFill>
                  <a:srgbClr val="676767"/>
                </a:solidFill>
                <a:effectLst/>
                <a:latin typeface="Libre Franklin"/>
              </a:rPr>
              <a:t> (1er trimestre N+1).</a:t>
            </a:r>
          </a:p>
          <a:p>
            <a:endParaRPr lang="fr-FR" sz="1400" b="0" i="0" u="none" strike="noStrike" dirty="0">
              <a:solidFill>
                <a:srgbClr val="676767"/>
              </a:solidFill>
              <a:effectLst/>
              <a:latin typeface="Libre Franklin"/>
            </a:endParaRPr>
          </a:p>
          <a:p>
            <a:r>
              <a:rPr lang="fr-FR" sz="1400" b="1" i="0" u="none" strike="noStrike" dirty="0">
                <a:solidFill>
                  <a:srgbClr val="000000"/>
                </a:solidFill>
                <a:effectLst/>
                <a:latin typeface="Libre Franklin"/>
              </a:rPr>
              <a:t>Portabilité :</a:t>
            </a:r>
          </a:p>
          <a:p>
            <a:r>
              <a:rPr lang="fr-FR" sz="1400" b="0" i="0" u="none" strike="noStrike" dirty="0">
                <a:solidFill>
                  <a:srgbClr val="676767"/>
                </a:solidFill>
                <a:effectLst/>
                <a:latin typeface="Libre Franklin"/>
              </a:rPr>
              <a:t>Pour garantir la portabilité du CPF entre secteur public et secteur privé, les droits acquis en euros sont convertis en heures selon la règle 1h = 15€ dans la limite des plafonds du CPF ( 150h soit 2 250€ et dans la limite de 400h soit 6 000€). </a:t>
            </a:r>
            <a:br>
              <a:rPr lang="fr-FR" sz="1400" b="0" i="0" u="none" strike="noStrike" dirty="0">
                <a:solidFill>
                  <a:srgbClr val="676767"/>
                </a:solidFill>
                <a:effectLst/>
                <a:latin typeface="Libre Franklin"/>
              </a:rPr>
            </a:br>
            <a:endParaRPr lang="fr-FR" sz="1400" b="0" i="0" u="none" strike="noStrike" dirty="0">
              <a:solidFill>
                <a:srgbClr val="676767"/>
              </a:solidFill>
              <a:effectLst/>
              <a:latin typeface="Libre Franklin"/>
            </a:endParaRPr>
          </a:p>
          <a:p>
            <a:r>
              <a:rPr lang="fr-FR" sz="1400" b="1" i="0" u="none" strike="noStrike" dirty="0">
                <a:solidFill>
                  <a:srgbClr val="000000"/>
                </a:solidFill>
                <a:effectLst/>
                <a:latin typeface="Libre Franklin"/>
              </a:rPr>
              <a:t>Campagnes CPF au CNRS :</a:t>
            </a:r>
            <a:br>
              <a:rPr lang="fr-FR" sz="1400" b="1" i="0" u="none" strike="noStrike" dirty="0">
                <a:solidFill>
                  <a:srgbClr val="000000"/>
                </a:solidFill>
                <a:effectLst/>
                <a:latin typeface="Libre Franklin"/>
              </a:rPr>
            </a:br>
            <a:r>
              <a:rPr lang="fr-FR" sz="1400" b="1" i="0" u="none" strike="noStrike" dirty="0">
                <a:solidFill>
                  <a:srgbClr val="676767"/>
                </a:solidFill>
                <a:effectLst/>
                <a:latin typeface="Libre Franklin"/>
              </a:rPr>
              <a:t>Les demandes de mobilisation du CPF sont traitées dans le cadre de 2 campagnes annuelles qui ont lieu aux 1er et 2nd semestres. Les dossiers sont soumis à l'avis de la Commission régionale de formation permanente (CRFP) qui se réunit en mars/avril et octobre/novembre.</a:t>
            </a:r>
            <a:endParaRPr lang="fr-FR" sz="1400" b="0" i="0" u="none" strike="noStrike" dirty="0">
              <a:solidFill>
                <a:srgbClr val="676767"/>
              </a:solidFill>
              <a:effectLst/>
              <a:latin typeface="Libre Franklin"/>
            </a:endParaRPr>
          </a:p>
          <a:p>
            <a:r>
              <a:rPr lang="fr-FR" sz="1400" b="1" i="0" u="none" strike="noStrike" dirty="0">
                <a:solidFill>
                  <a:srgbClr val="000000"/>
                </a:solidFill>
                <a:effectLst/>
                <a:latin typeface="Libre Franklin"/>
              </a:rPr>
              <a:t>Procédure et financement :</a:t>
            </a:r>
            <a:br>
              <a:rPr lang="fr-FR" sz="1400" b="1" i="0" u="none" strike="noStrike" dirty="0">
                <a:solidFill>
                  <a:srgbClr val="000000"/>
                </a:solidFill>
                <a:effectLst/>
                <a:latin typeface="Libre Franklin"/>
              </a:rPr>
            </a:br>
            <a:endParaRPr lang="fr-FR" sz="1400" b="1" i="0" u="none" strike="noStrike" dirty="0">
              <a:solidFill>
                <a:srgbClr val="000000"/>
              </a:solidFill>
              <a:effectLst/>
              <a:latin typeface="Libre Franklin"/>
            </a:endParaRPr>
          </a:p>
          <a:p>
            <a:r>
              <a:rPr lang="fr-FR" sz="1400" b="0" i="0" u="none" strike="noStrike" dirty="0">
                <a:solidFill>
                  <a:srgbClr val="676767"/>
                </a:solidFill>
                <a:effectLst/>
                <a:latin typeface="Libre Franklin"/>
              </a:rPr>
              <a:t>Pour vous accompagner dans votre réflexion, vous êtes invités à prendre contact, </a:t>
            </a:r>
            <a:r>
              <a:rPr lang="fr-FR" sz="1400" b="1" i="0" u="none" strike="noStrike" dirty="0">
                <a:solidFill>
                  <a:srgbClr val="676767"/>
                </a:solidFill>
                <a:effectLst/>
                <a:latin typeface="Libre Franklin"/>
              </a:rPr>
              <a:t>en amont</a:t>
            </a:r>
            <a:r>
              <a:rPr lang="fr-FR" sz="1400" b="0" i="0" u="none" strike="noStrike" dirty="0">
                <a:solidFill>
                  <a:srgbClr val="676767"/>
                </a:solidFill>
                <a:effectLst/>
                <a:latin typeface="Libre Franklin"/>
              </a:rPr>
              <a:t>, avec la CRH de votre secteur :</a:t>
            </a:r>
          </a:p>
          <a:p>
            <a:pPr>
              <a:buFont typeface="Arial" panose="020B0604020202020204" pitchFamily="34" charset="0"/>
              <a:buChar char="•"/>
            </a:pPr>
            <a:r>
              <a:rPr lang="fr-FR" sz="1400" b="0" i="0" u="none" strike="noStrike" dirty="0">
                <a:solidFill>
                  <a:srgbClr val="676767"/>
                </a:solidFill>
                <a:effectLst/>
                <a:latin typeface="Libre Franklin"/>
              </a:rPr>
              <a:t>Finistère : BERTRAND Amanda, </a:t>
            </a:r>
            <a:r>
              <a:rPr lang="fr-FR" sz="1400" b="0" i="0" u="none" strike="noStrike" dirty="0" err="1">
                <a:solidFill>
                  <a:srgbClr val="676767"/>
                </a:solidFill>
                <a:effectLst/>
                <a:latin typeface="Libre Franklin"/>
              </a:rPr>
              <a:t>amanda.bertrand@cnrs.fr</a:t>
            </a:r>
            <a:r>
              <a:rPr lang="fr-FR" sz="1400" b="0" i="0" u="none" strike="noStrike" dirty="0">
                <a:solidFill>
                  <a:srgbClr val="676767"/>
                </a:solidFill>
                <a:effectLst/>
                <a:latin typeface="Libre Franklin"/>
              </a:rPr>
              <a:t>, 02.99.28.68.25</a:t>
            </a:r>
          </a:p>
          <a:p>
            <a:pPr>
              <a:buFont typeface="Arial" panose="020B0604020202020204" pitchFamily="34" charset="0"/>
              <a:buChar char="•"/>
            </a:pPr>
            <a:r>
              <a:rPr lang="fr-FR" sz="1400" b="0" i="0" u="none" strike="noStrike" dirty="0">
                <a:solidFill>
                  <a:srgbClr val="676767"/>
                </a:solidFill>
                <a:effectLst/>
                <a:latin typeface="Libre Franklin"/>
              </a:rPr>
              <a:t>Rennes : TANNOUX Catherine, </a:t>
            </a:r>
            <a:r>
              <a:rPr lang="fr-FR" sz="1400" b="0" i="0" u="none" strike="noStrike" dirty="0" err="1">
                <a:solidFill>
                  <a:srgbClr val="676767"/>
                </a:solidFill>
                <a:effectLst/>
                <a:latin typeface="Libre Franklin"/>
              </a:rPr>
              <a:t>catherine.tannoux@cnrs.fr</a:t>
            </a:r>
            <a:r>
              <a:rPr lang="fr-FR" sz="1400" b="0" i="0" u="none" strike="noStrike" dirty="0">
                <a:solidFill>
                  <a:srgbClr val="676767"/>
                </a:solidFill>
                <a:effectLst/>
                <a:latin typeface="Libre Franklin"/>
              </a:rPr>
              <a:t>, 02.99.28.68.57</a:t>
            </a:r>
          </a:p>
          <a:p>
            <a:pPr>
              <a:buFont typeface="Arial" panose="020B0604020202020204" pitchFamily="34" charset="0"/>
              <a:buChar char="•"/>
            </a:pPr>
            <a:r>
              <a:rPr lang="fr-FR" sz="1400" b="0" i="0" u="none" strike="noStrike" dirty="0">
                <a:solidFill>
                  <a:srgbClr val="676767"/>
                </a:solidFill>
                <a:effectLst/>
                <a:latin typeface="Libre Franklin"/>
              </a:rPr>
              <a:t>Pays de la Loire : LE LUDEC Nadine, </a:t>
            </a:r>
            <a:r>
              <a:rPr lang="fr-FR" sz="1400" b="0" i="0" u="none" strike="noStrike" dirty="0" err="1">
                <a:solidFill>
                  <a:srgbClr val="676767"/>
                </a:solidFill>
                <a:effectLst/>
                <a:latin typeface="Libre Franklin"/>
              </a:rPr>
              <a:t>nadine.leludec@cnrs.fr</a:t>
            </a:r>
            <a:r>
              <a:rPr lang="fr-FR" sz="1400" b="0" i="0" u="none" strike="noStrike" dirty="0">
                <a:solidFill>
                  <a:srgbClr val="676767"/>
                </a:solidFill>
                <a:effectLst/>
                <a:latin typeface="Libre Franklin"/>
              </a:rPr>
              <a:t>, 02.99.28.68.23</a:t>
            </a:r>
          </a:p>
          <a:p>
            <a:br>
              <a:rPr lang="fr-FR" sz="1400" dirty="0"/>
            </a:br>
            <a:endParaRPr lang="fr-FR" sz="1400" dirty="0"/>
          </a:p>
        </p:txBody>
      </p:sp>
      <p:sp>
        <p:nvSpPr>
          <p:cNvPr id="5" name="ZoneTexte 4">
            <a:extLst>
              <a:ext uri="{FF2B5EF4-FFF2-40B4-BE49-F238E27FC236}">
                <a16:creationId xmlns:a16="http://schemas.microsoft.com/office/drawing/2014/main" id="{7E9A4D20-D49A-2B4D-A8DE-F45AA83B6873}"/>
              </a:ext>
            </a:extLst>
          </p:cNvPr>
          <p:cNvSpPr txBox="1"/>
          <p:nvPr/>
        </p:nvSpPr>
        <p:spPr>
          <a:xfrm>
            <a:off x="1672030" y="0"/>
            <a:ext cx="8643713" cy="830997"/>
          </a:xfrm>
          <a:prstGeom prst="rect">
            <a:avLst/>
          </a:prstGeom>
          <a:noFill/>
        </p:spPr>
        <p:txBody>
          <a:bodyPr wrap="none" rtlCol="0">
            <a:spAutoFit/>
          </a:bodyPr>
          <a:lstStyle/>
          <a:p>
            <a:pPr algn="ctr"/>
            <a:r>
              <a:rPr lang="fr-FR" sz="2400" b="1" dirty="0"/>
              <a:t>Le CPF</a:t>
            </a:r>
            <a:r>
              <a:rPr lang="fr-FR" sz="2400" b="1" dirty="0">
                <a:sym typeface="Wingdings" pitchFamily="2" charset="2"/>
              </a:rPr>
              <a:t> Uniquement si reconversion professionnelle</a:t>
            </a:r>
          </a:p>
          <a:p>
            <a:pPr algn="ctr"/>
            <a:r>
              <a:rPr lang="fr-FR" sz="2400" b="1" dirty="0">
                <a:solidFill>
                  <a:srgbClr val="FF0000"/>
                </a:solidFill>
                <a:sym typeface="Wingdings" pitchFamily="2" charset="2"/>
              </a:rPr>
              <a:t>Lancement de la nouvelle campagne 2023 (clôture au 30/09/2023)</a:t>
            </a:r>
            <a:endParaRPr lang="fr-FR" sz="2400" b="1" dirty="0">
              <a:solidFill>
                <a:srgbClr val="FF0000"/>
              </a:solidFill>
            </a:endParaRPr>
          </a:p>
        </p:txBody>
      </p:sp>
    </p:spTree>
    <p:extLst>
      <p:ext uri="{BB962C8B-B14F-4D97-AF65-F5344CB8AC3E}">
        <p14:creationId xmlns:p14="http://schemas.microsoft.com/office/powerpoint/2010/main" val="3231543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228AB2B-7CFB-7D45-9FC4-5CC430FC36A3}"/>
              </a:ext>
            </a:extLst>
          </p:cNvPr>
          <p:cNvSpPr txBox="1"/>
          <p:nvPr/>
        </p:nvSpPr>
        <p:spPr>
          <a:xfrm>
            <a:off x="4729398" y="247338"/>
            <a:ext cx="2569999" cy="461665"/>
          </a:xfrm>
          <a:prstGeom prst="rect">
            <a:avLst/>
          </a:prstGeom>
          <a:noFill/>
        </p:spPr>
        <p:txBody>
          <a:bodyPr wrap="none" rtlCol="0">
            <a:spAutoFit/>
          </a:bodyPr>
          <a:lstStyle/>
          <a:p>
            <a:r>
              <a:rPr lang="fr-FR" sz="2400" b="1" dirty="0"/>
              <a:t>Formations à venir</a:t>
            </a:r>
          </a:p>
        </p:txBody>
      </p:sp>
      <p:sp>
        <p:nvSpPr>
          <p:cNvPr id="5" name="ZoneTexte 4">
            <a:extLst>
              <a:ext uri="{FF2B5EF4-FFF2-40B4-BE49-F238E27FC236}">
                <a16:creationId xmlns:a16="http://schemas.microsoft.com/office/drawing/2014/main" id="{37A80055-9190-C14B-946D-B994A79A9D61}"/>
              </a:ext>
            </a:extLst>
          </p:cNvPr>
          <p:cNvSpPr txBox="1"/>
          <p:nvPr/>
        </p:nvSpPr>
        <p:spPr>
          <a:xfrm>
            <a:off x="555351" y="1047951"/>
            <a:ext cx="10918092" cy="4801314"/>
          </a:xfrm>
          <a:prstGeom prst="rect">
            <a:avLst/>
          </a:prstGeom>
          <a:noFill/>
        </p:spPr>
        <p:txBody>
          <a:bodyPr wrap="square" rtlCol="0">
            <a:spAutoFit/>
          </a:bodyPr>
          <a:lstStyle/>
          <a:p>
            <a:pPr marL="285750" indent="-285750">
              <a:buFont typeface="Wingdings" pitchFamily="2" charset="2"/>
              <a:buChar char="à"/>
            </a:pPr>
            <a:r>
              <a:rPr lang="fr-FR" sz="2000" dirty="0">
                <a:solidFill>
                  <a:schemeClr val="accent1"/>
                </a:solidFill>
              </a:rPr>
              <a:t>CNRS délégation régionale</a:t>
            </a:r>
          </a:p>
          <a:p>
            <a:endParaRPr lang="fr-FR" dirty="0">
              <a:solidFill>
                <a:schemeClr val="accent1"/>
              </a:solidFill>
            </a:endParaRPr>
          </a:p>
          <a:p>
            <a:pPr marL="285750" indent="-285750">
              <a:buFont typeface="Arial" panose="020B0604020202020204" pitchFamily="34" charset="0"/>
              <a:buChar char="•"/>
            </a:pPr>
            <a:r>
              <a:rPr lang="fr-FR" b="1" dirty="0"/>
              <a:t>Cours collectifs en classes virtuelles par thématique (</a:t>
            </a:r>
            <a:r>
              <a:rPr lang="fr-FR" dirty="0"/>
              <a:t>format court &gt; 4H par classe 4 x 1H)</a:t>
            </a:r>
          </a:p>
          <a:p>
            <a:r>
              <a:rPr lang="fr-FR" dirty="0"/>
              <a:t>Objectifs : améliorer et prendre confiance dans sa prise de parole en anglais dans un groupe.</a:t>
            </a:r>
          </a:p>
          <a:p>
            <a:r>
              <a:rPr lang="fr-FR" dirty="0"/>
              <a:t>Date: </a:t>
            </a:r>
            <a:r>
              <a:rPr lang="fr-FR" b="1" dirty="0"/>
              <a:t>juin 2023</a:t>
            </a:r>
          </a:p>
          <a:p>
            <a:r>
              <a:rPr lang="fr-FR" dirty="0"/>
              <a:t>Modalité </a:t>
            </a:r>
            <a:r>
              <a:rPr lang="fr-FR" b="1" dirty="0"/>
              <a:t>:</a:t>
            </a:r>
            <a:r>
              <a:rPr lang="fr-FR" dirty="0"/>
              <a:t> </a:t>
            </a:r>
            <a:r>
              <a:rPr lang="fr-FR" b="1" dirty="0"/>
              <a:t>100% à distance</a:t>
            </a:r>
          </a:p>
          <a:p>
            <a:r>
              <a:rPr lang="fr-FR" dirty="0"/>
              <a:t>Date limite d’inscription</a:t>
            </a:r>
            <a:r>
              <a:rPr lang="fr-FR" b="1" dirty="0"/>
              <a:t> : 14/04/2023</a:t>
            </a:r>
          </a:p>
          <a:p>
            <a:endParaRPr lang="fr-FR" b="1" dirty="0"/>
          </a:p>
          <a:p>
            <a:pPr marL="285750" indent="-285750">
              <a:buFont typeface="Arial" panose="020B0604020202020204" pitchFamily="34" charset="0"/>
              <a:buChar char="•"/>
            </a:pPr>
            <a:r>
              <a:rPr lang="fr-FR" b="1" dirty="0"/>
              <a:t>Les bases de la programmation sous MATLAB</a:t>
            </a:r>
            <a:endParaRPr lang="fr-FR" dirty="0"/>
          </a:p>
          <a:p>
            <a:r>
              <a:rPr lang="fr-FR" dirty="0"/>
              <a:t>Objectif: acquérir les fondamentaux de la programmation sur le logiciel de calcul scientifique MATLAB                              </a:t>
            </a:r>
          </a:p>
          <a:p>
            <a:r>
              <a:rPr lang="fr-FR" dirty="0"/>
              <a:t>Dates : </a:t>
            </a:r>
            <a:r>
              <a:rPr lang="fr-FR" b="1" dirty="0"/>
              <a:t>19 et 20 juin +29 juin 2023</a:t>
            </a:r>
            <a:endParaRPr lang="fr-FR" dirty="0"/>
          </a:p>
          <a:p>
            <a:r>
              <a:rPr lang="fr-FR" dirty="0"/>
              <a:t>Modalité </a:t>
            </a:r>
            <a:r>
              <a:rPr lang="fr-FR" b="1" dirty="0"/>
              <a:t>:</a:t>
            </a:r>
            <a:r>
              <a:rPr lang="fr-FR" dirty="0"/>
              <a:t> </a:t>
            </a:r>
            <a:r>
              <a:rPr lang="fr-FR" b="1" dirty="0"/>
              <a:t>100% à distance</a:t>
            </a:r>
            <a:endParaRPr lang="fr-FR" dirty="0"/>
          </a:p>
          <a:p>
            <a:r>
              <a:rPr lang="fr-FR" dirty="0"/>
              <a:t>Date limite d’inscription</a:t>
            </a:r>
            <a:r>
              <a:rPr lang="fr-FR" b="1" dirty="0"/>
              <a:t> : 14/04/2023</a:t>
            </a:r>
            <a:endParaRPr lang="fr-FR" dirty="0"/>
          </a:p>
          <a:p>
            <a:pPr marL="285750" indent="-285750">
              <a:buFont typeface="Arial" panose="020B0604020202020204" pitchFamily="34" charset="0"/>
              <a:buChar char="•"/>
            </a:pPr>
            <a:endParaRPr lang="fr-FR" dirty="0">
              <a:solidFill>
                <a:schemeClr val="accent1"/>
              </a:solidFill>
            </a:endParaRPr>
          </a:p>
          <a:p>
            <a:pPr marL="285750" indent="-285750">
              <a:buFont typeface="Wingdings" pitchFamily="2" charset="2"/>
              <a:buChar char="à"/>
            </a:pPr>
            <a:endParaRPr lang="fr-FR" dirty="0">
              <a:solidFill>
                <a:schemeClr val="accent1"/>
              </a:solidFill>
            </a:endParaRPr>
          </a:p>
          <a:p>
            <a:endParaRPr lang="fr-FR" dirty="0"/>
          </a:p>
        </p:txBody>
      </p:sp>
    </p:spTree>
    <p:extLst>
      <p:ext uri="{BB962C8B-B14F-4D97-AF65-F5344CB8AC3E}">
        <p14:creationId xmlns:p14="http://schemas.microsoft.com/office/powerpoint/2010/main" val="70361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228AB2B-7CFB-7D45-9FC4-5CC430FC36A3}"/>
              </a:ext>
            </a:extLst>
          </p:cNvPr>
          <p:cNvSpPr txBox="1"/>
          <p:nvPr/>
        </p:nvSpPr>
        <p:spPr>
          <a:xfrm>
            <a:off x="4729398" y="247338"/>
            <a:ext cx="2569999" cy="461665"/>
          </a:xfrm>
          <a:prstGeom prst="rect">
            <a:avLst/>
          </a:prstGeom>
          <a:noFill/>
        </p:spPr>
        <p:txBody>
          <a:bodyPr wrap="none" rtlCol="0">
            <a:spAutoFit/>
          </a:bodyPr>
          <a:lstStyle/>
          <a:p>
            <a:r>
              <a:rPr lang="fr-FR" sz="2400" b="1" dirty="0"/>
              <a:t>Formations à venir</a:t>
            </a:r>
          </a:p>
        </p:txBody>
      </p:sp>
      <p:sp>
        <p:nvSpPr>
          <p:cNvPr id="7" name="ZoneTexte 6">
            <a:extLst>
              <a:ext uri="{FF2B5EF4-FFF2-40B4-BE49-F238E27FC236}">
                <a16:creationId xmlns:a16="http://schemas.microsoft.com/office/drawing/2014/main" id="{4C8D8A0D-7044-7F4B-B5F0-8840ED322410}"/>
              </a:ext>
            </a:extLst>
          </p:cNvPr>
          <p:cNvSpPr txBox="1"/>
          <p:nvPr/>
        </p:nvSpPr>
        <p:spPr>
          <a:xfrm>
            <a:off x="662927" y="1415735"/>
            <a:ext cx="10918092" cy="4001095"/>
          </a:xfrm>
          <a:prstGeom prst="rect">
            <a:avLst/>
          </a:prstGeom>
          <a:noFill/>
        </p:spPr>
        <p:txBody>
          <a:bodyPr wrap="square" rtlCol="0">
            <a:spAutoFit/>
          </a:bodyPr>
          <a:lstStyle/>
          <a:p>
            <a:pPr marL="285750" indent="-285750">
              <a:buFont typeface="Wingdings" pitchFamily="2" charset="2"/>
              <a:buChar char="à"/>
            </a:pPr>
            <a:r>
              <a:rPr lang="fr-FR" sz="2000" dirty="0">
                <a:solidFill>
                  <a:schemeClr val="accent1"/>
                </a:solidFill>
              </a:rPr>
              <a:t>CNRS ANF (Actions Nationales de Formation)</a:t>
            </a:r>
          </a:p>
          <a:p>
            <a:endParaRPr lang="fr-FR" dirty="0"/>
          </a:p>
          <a:p>
            <a:pPr marL="285750" indent="-285750">
              <a:buFont typeface="Arial" panose="020B0604020202020204" pitchFamily="34" charset="0"/>
              <a:buChar char="•"/>
            </a:pPr>
            <a:r>
              <a:rPr lang="fr-FR" dirty="0"/>
              <a:t>La délégation Alpes organise le laboratoire l’ANF « </a:t>
            </a:r>
            <a:r>
              <a:rPr lang="fr-FR" b="1" dirty="0"/>
              <a:t>LabVIEW : pilotage d’instruments</a:t>
            </a:r>
            <a:r>
              <a:rPr lang="fr-FR" dirty="0"/>
              <a:t> » qui se déroulera du 31 mai au 1er juin 2023. </a:t>
            </a:r>
          </a:p>
          <a:p>
            <a:r>
              <a:rPr lang="fr-FR" dirty="0"/>
              <a:t>Objectifs de la formation :</a:t>
            </a:r>
          </a:p>
          <a:p>
            <a:r>
              <a:rPr lang="fr-FR" dirty="0"/>
              <a:t>-         Acquérir des compétences en pilotage d’instruments sur différents types d’interface (GPIB, USB, LAN) sur des appareils utilisés quotidiennement dans les laboratoires de recherche (générateurs de fonctions, multimètres de table)</a:t>
            </a:r>
          </a:p>
          <a:p>
            <a:r>
              <a:rPr lang="fr-FR" dirty="0"/>
              <a:t>-         Développer du code logiciel facilement réutilisable dans les unités de recherches</a:t>
            </a:r>
          </a:p>
          <a:p>
            <a:r>
              <a:rPr lang="fr-FR" dirty="0"/>
              <a:t>-         Concevoir un driver d’instrument</a:t>
            </a:r>
          </a:p>
          <a:p>
            <a:endParaRPr lang="fr-FR" dirty="0"/>
          </a:p>
          <a:p>
            <a:r>
              <a:rPr lang="fr-FR" dirty="0"/>
              <a:t>Date limite d’inscription : </a:t>
            </a:r>
            <a:r>
              <a:rPr lang="fr-FR" b="1" dirty="0"/>
              <a:t>28 avril 2023</a:t>
            </a:r>
            <a:endParaRPr lang="fr-FR" dirty="0"/>
          </a:p>
          <a:p>
            <a:pPr marL="285750" indent="-285750">
              <a:buFont typeface="Wingdings" pitchFamily="2" charset="2"/>
              <a:buChar char="à"/>
            </a:pPr>
            <a:endParaRPr lang="fr-FR" dirty="0">
              <a:solidFill>
                <a:schemeClr val="accent1"/>
              </a:solidFill>
            </a:endParaRPr>
          </a:p>
          <a:p>
            <a:endParaRPr lang="fr-FR" dirty="0"/>
          </a:p>
        </p:txBody>
      </p:sp>
    </p:spTree>
    <p:extLst>
      <p:ext uri="{BB962C8B-B14F-4D97-AF65-F5344CB8AC3E}">
        <p14:creationId xmlns:p14="http://schemas.microsoft.com/office/powerpoint/2010/main" val="4076169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228AB2B-7CFB-7D45-9FC4-5CC430FC36A3}"/>
              </a:ext>
            </a:extLst>
          </p:cNvPr>
          <p:cNvSpPr txBox="1"/>
          <p:nvPr/>
        </p:nvSpPr>
        <p:spPr>
          <a:xfrm>
            <a:off x="4729398" y="247338"/>
            <a:ext cx="2569999" cy="461665"/>
          </a:xfrm>
          <a:prstGeom prst="rect">
            <a:avLst/>
          </a:prstGeom>
          <a:noFill/>
        </p:spPr>
        <p:txBody>
          <a:bodyPr wrap="none" rtlCol="0">
            <a:spAutoFit/>
          </a:bodyPr>
          <a:lstStyle/>
          <a:p>
            <a:r>
              <a:rPr lang="fr-FR" sz="2400" b="1" dirty="0"/>
              <a:t>Formations à venir</a:t>
            </a:r>
          </a:p>
        </p:txBody>
      </p:sp>
      <p:sp>
        <p:nvSpPr>
          <p:cNvPr id="7" name="ZoneTexte 6">
            <a:extLst>
              <a:ext uri="{FF2B5EF4-FFF2-40B4-BE49-F238E27FC236}">
                <a16:creationId xmlns:a16="http://schemas.microsoft.com/office/drawing/2014/main" id="{4C8D8A0D-7044-7F4B-B5F0-8840ED322410}"/>
              </a:ext>
            </a:extLst>
          </p:cNvPr>
          <p:cNvSpPr txBox="1"/>
          <p:nvPr/>
        </p:nvSpPr>
        <p:spPr>
          <a:xfrm>
            <a:off x="662927" y="1415735"/>
            <a:ext cx="10918092" cy="1785104"/>
          </a:xfrm>
          <a:prstGeom prst="rect">
            <a:avLst/>
          </a:prstGeom>
          <a:noFill/>
        </p:spPr>
        <p:txBody>
          <a:bodyPr wrap="square" rtlCol="0">
            <a:spAutoFit/>
          </a:bodyPr>
          <a:lstStyle/>
          <a:p>
            <a:pPr marL="285750" indent="-285750">
              <a:buFont typeface="Wingdings" pitchFamily="2" charset="2"/>
              <a:buChar char="à"/>
            </a:pPr>
            <a:r>
              <a:rPr lang="fr-FR" sz="2000" dirty="0">
                <a:solidFill>
                  <a:schemeClr val="accent1"/>
                </a:solidFill>
              </a:rPr>
              <a:t>Formations interministérielles</a:t>
            </a:r>
          </a:p>
          <a:p>
            <a:endParaRPr lang="fr-FR" dirty="0"/>
          </a:p>
          <a:p>
            <a:pPr marL="285750" indent="-285750">
              <a:buFont typeface="Arial" panose="020B0604020202020204" pitchFamily="34" charset="0"/>
              <a:buChar char="•"/>
            </a:pPr>
            <a:r>
              <a:rPr lang="fr-FR" dirty="0">
                <a:hlinkClick r:id="rId2"/>
              </a:rPr>
              <a:t>https://pays-de-la-loire.safire.fonction-publique.gouv.fr/web/pays-de-la-loire/231-domaines-de-formations-region-pays-de-la-loire.php?idRegion=18</a:t>
            </a:r>
            <a:endParaRPr lang="fr-FR" dirty="0"/>
          </a:p>
          <a:p>
            <a:endParaRPr lang="fr-FR" dirty="0">
              <a:solidFill>
                <a:schemeClr val="accent1"/>
              </a:solidFill>
            </a:endParaRPr>
          </a:p>
          <a:p>
            <a:endParaRPr lang="fr-FR" dirty="0"/>
          </a:p>
        </p:txBody>
      </p:sp>
    </p:spTree>
    <p:extLst>
      <p:ext uri="{BB962C8B-B14F-4D97-AF65-F5344CB8AC3E}">
        <p14:creationId xmlns:p14="http://schemas.microsoft.com/office/powerpoint/2010/main" val="2377906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228AB2B-7CFB-7D45-9FC4-5CC430FC36A3}"/>
              </a:ext>
            </a:extLst>
          </p:cNvPr>
          <p:cNvSpPr txBox="1"/>
          <p:nvPr/>
        </p:nvSpPr>
        <p:spPr>
          <a:xfrm>
            <a:off x="4343914" y="0"/>
            <a:ext cx="2569999" cy="461665"/>
          </a:xfrm>
          <a:prstGeom prst="rect">
            <a:avLst/>
          </a:prstGeom>
          <a:noFill/>
        </p:spPr>
        <p:txBody>
          <a:bodyPr wrap="none" rtlCol="0">
            <a:spAutoFit/>
          </a:bodyPr>
          <a:lstStyle/>
          <a:p>
            <a:r>
              <a:rPr lang="fr-FR" sz="2400" b="1" dirty="0"/>
              <a:t>Formations à venir</a:t>
            </a:r>
          </a:p>
        </p:txBody>
      </p:sp>
      <p:sp>
        <p:nvSpPr>
          <p:cNvPr id="7" name="ZoneTexte 6">
            <a:extLst>
              <a:ext uri="{FF2B5EF4-FFF2-40B4-BE49-F238E27FC236}">
                <a16:creationId xmlns:a16="http://schemas.microsoft.com/office/drawing/2014/main" id="{4C8D8A0D-7044-7F4B-B5F0-8840ED322410}"/>
              </a:ext>
            </a:extLst>
          </p:cNvPr>
          <p:cNvSpPr txBox="1"/>
          <p:nvPr/>
        </p:nvSpPr>
        <p:spPr>
          <a:xfrm>
            <a:off x="169868" y="461665"/>
            <a:ext cx="10918092" cy="6278642"/>
          </a:xfrm>
          <a:prstGeom prst="rect">
            <a:avLst/>
          </a:prstGeom>
          <a:noFill/>
        </p:spPr>
        <p:txBody>
          <a:bodyPr wrap="square" rtlCol="0">
            <a:spAutoFit/>
          </a:bodyPr>
          <a:lstStyle/>
          <a:p>
            <a:pPr marL="285750" indent="-285750">
              <a:buFont typeface="Wingdings" pitchFamily="2" charset="2"/>
              <a:buChar char="à"/>
            </a:pPr>
            <a:r>
              <a:rPr lang="fr-FR" sz="2000" dirty="0">
                <a:solidFill>
                  <a:schemeClr val="accent1"/>
                </a:solidFill>
              </a:rPr>
              <a:t>Formations Université de Nantes</a:t>
            </a:r>
          </a:p>
          <a:p>
            <a:endParaRPr lang="fr-FR" dirty="0"/>
          </a:p>
          <a:p>
            <a:pPr marL="285750" indent="-285750">
              <a:buFont typeface="Arial" panose="020B0604020202020204" pitchFamily="34" charset="0"/>
              <a:buChar char="•"/>
            </a:pPr>
            <a:r>
              <a:rPr lang="fr-FR" dirty="0">
                <a:hlinkClick r:id="rId2"/>
              </a:rPr>
              <a:t>Anticiper et gérer les conflits </a:t>
            </a:r>
            <a:endParaRPr lang="fr-FR" dirty="0"/>
          </a:p>
          <a:p>
            <a:r>
              <a:rPr lang="fr-FR" sz="1600" dirty="0"/>
              <a:t>- Développer un management bienveillant dans la gestion de son équipe pour éviter les conflits - Identifier et analyser les origines des situations conflictuelles - Établir des relations constructives - Maîtriser les techniques de prévention et de gestion de conflits</a:t>
            </a:r>
          </a:p>
          <a:p>
            <a:r>
              <a:rPr lang="fr-FR" sz="1400" dirty="0"/>
              <a:t>12 heure(s) sur 2 jour(s)</a:t>
            </a:r>
          </a:p>
          <a:p>
            <a:r>
              <a:rPr lang="fr-FR" sz="1400" dirty="0"/>
              <a:t>Jeudi 04 au </a:t>
            </a:r>
            <a:r>
              <a:rPr lang="fr-FR" sz="1400" dirty="0" err="1"/>
              <a:t>Venbredi</a:t>
            </a:r>
            <a:r>
              <a:rPr lang="fr-FR" sz="1400" dirty="0"/>
              <a:t> 05 Mai 2023 </a:t>
            </a:r>
            <a:br>
              <a:rPr lang="fr-FR" sz="1400" dirty="0"/>
            </a:br>
            <a:r>
              <a:rPr lang="fr-FR" sz="1400" dirty="0"/>
              <a:t>FORMATION DES PERSONNELS – DRHDS</a:t>
            </a:r>
          </a:p>
          <a:p>
            <a:endParaRPr lang="fr-FR" dirty="0"/>
          </a:p>
          <a:p>
            <a:pPr marL="285750" indent="-285750">
              <a:buFont typeface="Arial" panose="020B0604020202020204" pitchFamily="34" charset="0"/>
              <a:buChar char="•"/>
            </a:pPr>
            <a:r>
              <a:rPr lang="fr-FR" dirty="0">
                <a:hlinkClick r:id="rId3"/>
              </a:rPr>
              <a:t>Elaborer un projet de service </a:t>
            </a:r>
            <a:endParaRPr lang="fr-FR" dirty="0"/>
          </a:p>
          <a:p>
            <a:r>
              <a:rPr lang="fr-FR" dirty="0"/>
              <a:t>- </a:t>
            </a:r>
            <a:r>
              <a:rPr lang="fr-FR" sz="1600" dirty="0"/>
              <a:t>Cartographier les activités de son service : mission et activités du service, rôles de chacun ; - Formaliser des objectifs stratégiques à 3 ans et des objectifs opérationnels à 1 an, en les associant à des indicateurs ; - Identifier les compétences et les ressources disponibles et celles à développer ; - Associer dès le départ son équipe à la démarche ; - Organiser les modalités de communication...</a:t>
            </a:r>
          </a:p>
          <a:p>
            <a:r>
              <a:rPr lang="fr-FR" sz="1400" dirty="0"/>
              <a:t>14 heure(s) sur 2 jour(s)</a:t>
            </a:r>
          </a:p>
          <a:p>
            <a:r>
              <a:rPr lang="fr-FR" sz="1400" dirty="0"/>
              <a:t>Juin 2023</a:t>
            </a:r>
          </a:p>
          <a:p>
            <a:r>
              <a:rPr lang="fr-FR" sz="1400" dirty="0"/>
              <a:t>FORMATION DES PERSONNELS – DRHDS</a:t>
            </a:r>
          </a:p>
          <a:p>
            <a:endParaRPr lang="fr-FR" dirty="0"/>
          </a:p>
          <a:p>
            <a:pPr marL="285750" indent="-285750">
              <a:buFont typeface="Arial" panose="020B0604020202020204" pitchFamily="34" charset="0"/>
              <a:buChar char="•"/>
            </a:pPr>
            <a:r>
              <a:rPr lang="fr-FR" dirty="0">
                <a:hlinkClick r:id="rId4"/>
              </a:rPr>
              <a:t>Egalité professionnelle et prévention des violences sexuelles et sexistes : le rôle de l’encadrant </a:t>
            </a:r>
            <a:endParaRPr lang="fr-FR" dirty="0"/>
          </a:p>
          <a:p>
            <a:r>
              <a:rPr lang="fr-FR" sz="1600" dirty="0"/>
              <a:t>- Appréhender la nécessité d’exemplarité de l’encadrement; - Identifier et lutter contre les freins à l’égalité professionnelle et l’impact des stéréotypes de genre; - Mettre en adéquation l’organisation du travail et les pratiques managériales avec les mesures relatives à l’égalité professionnelle entre les femmes et les hommes.</a:t>
            </a:r>
          </a:p>
          <a:p>
            <a:r>
              <a:rPr lang="fr-FR" sz="1600" dirty="0"/>
              <a:t> </a:t>
            </a:r>
            <a:r>
              <a:rPr lang="fr-FR" sz="1400" dirty="0"/>
              <a:t>7 heure(s) sur 1 jour(s)</a:t>
            </a:r>
          </a:p>
          <a:p>
            <a:r>
              <a:rPr lang="fr-FR" sz="1400" dirty="0"/>
              <a:t>Mardi 27 Juin 2023 </a:t>
            </a:r>
            <a:br>
              <a:rPr lang="fr-FR" sz="1400" dirty="0"/>
            </a:br>
            <a:r>
              <a:rPr lang="fr-FR" sz="1400" dirty="0"/>
              <a:t>FORMATION DES PERSONNELS - DRHDS</a:t>
            </a:r>
            <a:endParaRPr lang="fr-FR" dirty="0"/>
          </a:p>
        </p:txBody>
      </p:sp>
    </p:spTree>
    <p:extLst>
      <p:ext uri="{BB962C8B-B14F-4D97-AF65-F5344CB8AC3E}">
        <p14:creationId xmlns:p14="http://schemas.microsoft.com/office/powerpoint/2010/main" val="20799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95F4A446-098C-9A48-B1ED-729AB8ACEF26}"/>
              </a:ext>
            </a:extLst>
          </p:cNvPr>
          <p:cNvSpPr txBox="1"/>
          <p:nvPr/>
        </p:nvSpPr>
        <p:spPr>
          <a:xfrm>
            <a:off x="4712677" y="2516554"/>
            <a:ext cx="3364191" cy="523220"/>
          </a:xfrm>
          <a:prstGeom prst="rect">
            <a:avLst/>
          </a:prstGeom>
          <a:noFill/>
        </p:spPr>
        <p:txBody>
          <a:bodyPr wrap="none" rtlCol="0">
            <a:spAutoFit/>
          </a:bodyPr>
          <a:lstStyle/>
          <a:p>
            <a:r>
              <a:rPr lang="fr-FR" sz="2800" dirty="0"/>
              <a:t>Questions spécifiques</a:t>
            </a:r>
          </a:p>
        </p:txBody>
      </p:sp>
    </p:spTree>
    <p:extLst>
      <p:ext uri="{BB962C8B-B14F-4D97-AF65-F5344CB8AC3E}">
        <p14:creationId xmlns:p14="http://schemas.microsoft.com/office/powerpoint/2010/main" val="3780176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2B3072-6EE7-DC41-81B8-F7A10C4E7E14}"/>
              </a:ext>
            </a:extLst>
          </p:cNvPr>
          <p:cNvSpPr/>
          <p:nvPr/>
        </p:nvSpPr>
        <p:spPr>
          <a:xfrm>
            <a:off x="320429" y="520139"/>
            <a:ext cx="11668369" cy="6555641"/>
          </a:xfrm>
          <a:prstGeom prst="rect">
            <a:avLst/>
          </a:prstGeom>
        </p:spPr>
        <p:txBody>
          <a:bodyPr wrap="square">
            <a:spAutoFit/>
          </a:bodyPr>
          <a:lstStyle/>
          <a:p>
            <a:r>
              <a:rPr lang="fr-FR" sz="1000" b="0" i="0" u="none" strike="noStrike" dirty="0">
                <a:solidFill>
                  <a:srgbClr val="212529"/>
                </a:solidFill>
                <a:effectLst/>
                <a:latin typeface="SourceSansPro-Regular"/>
              </a:rPr>
              <a:t>En tant qu'agent de la fonction publique, la formation continue vous permet de vous adapter à un poste, d'évoluer dans votre métier ou même de préparer un projet d'évolution professionnelle comme une mobilité, une promotion ou une reconversion !</a:t>
            </a:r>
            <a:br>
              <a:rPr lang="fr-FR" sz="1000" dirty="0"/>
            </a:br>
            <a:br>
              <a:rPr lang="fr-FR" sz="1000" dirty="0"/>
            </a:br>
            <a:r>
              <a:rPr lang="fr-FR" sz="1000" b="0" i="0" u="none" strike="noStrike" dirty="0">
                <a:solidFill>
                  <a:srgbClr val="212529"/>
                </a:solidFill>
                <a:effectLst/>
                <a:latin typeface="SourceSansPro-Regular"/>
              </a:rPr>
              <a:t>Voici toutes les étapes pour s’inscrire à nos formations lorsque vous êtes agent public de l’Etat.</a:t>
            </a:r>
            <a:br>
              <a:rPr lang="fr-FR" sz="1000" dirty="0"/>
            </a:br>
            <a:br>
              <a:rPr lang="fr-FR" sz="1000" dirty="0"/>
            </a:br>
            <a:r>
              <a:rPr lang="fr-FR" sz="1000" b="0" i="0" u="none" strike="noStrike" dirty="0">
                <a:solidFill>
                  <a:srgbClr val="C82117"/>
                </a:solidFill>
                <a:effectLst/>
                <a:latin typeface="SourceSansPro-Regular"/>
              </a:rPr>
              <a:t>La préinscription</a:t>
            </a:r>
            <a:endParaRPr lang="fr-FR" sz="1000" b="0" i="0" u="none" strike="noStrike" dirty="0">
              <a:solidFill>
                <a:srgbClr val="212529"/>
              </a:solidFill>
              <a:effectLst/>
              <a:latin typeface="SourceSansPro-Regular"/>
            </a:endParaRPr>
          </a:p>
          <a:p>
            <a:r>
              <a:rPr lang="fr-FR" sz="1000" b="0" i="0" u="none" strike="noStrike" dirty="0">
                <a:solidFill>
                  <a:srgbClr val="212529"/>
                </a:solidFill>
                <a:effectLst/>
                <a:latin typeface="SourceSansPro-Regular"/>
              </a:rPr>
              <a:t>Afin de vous laisser le temps de réaliser vos démarches administratives, vous pouvez dans un premier temps vous préinscrire afin de réserver une place à la formation de votre choix sans engagement.</a:t>
            </a:r>
            <a:br>
              <a:rPr lang="fr-FR" sz="1000" dirty="0"/>
            </a:br>
            <a:r>
              <a:rPr lang="fr-FR" sz="1000" b="0" i="0" u="none" strike="noStrike" dirty="0">
                <a:solidFill>
                  <a:srgbClr val="212529"/>
                </a:solidFill>
                <a:effectLst/>
                <a:latin typeface="SourceSansPro-Regular"/>
              </a:rPr>
              <a:t>Cette préinscription est valable jusqu’à 6 semaines avant le début de ce stage*.</a:t>
            </a:r>
            <a:br>
              <a:rPr lang="fr-FR" sz="1000" dirty="0"/>
            </a:br>
            <a:r>
              <a:rPr lang="fr-FR" sz="1000" b="0" i="0" u="none" strike="noStrike" dirty="0">
                <a:solidFill>
                  <a:srgbClr val="212529"/>
                </a:solidFill>
                <a:effectLst/>
                <a:latin typeface="SourceSansPro-Regular"/>
              </a:rPr>
              <a:t>Vous pouvez vous préinscrire en vous rendant sur la page de la formation et en cliquant sur « s’inscrire ».</a:t>
            </a:r>
            <a:br>
              <a:rPr lang="fr-FR" sz="1000" dirty="0"/>
            </a:br>
            <a:br>
              <a:rPr lang="fr-FR" sz="1000" dirty="0"/>
            </a:br>
            <a:r>
              <a:rPr lang="fr-FR" sz="1000" b="0" i="0" u="none" strike="noStrike" dirty="0">
                <a:solidFill>
                  <a:srgbClr val="C82117"/>
                </a:solidFill>
                <a:effectLst/>
                <a:latin typeface="SourceSansPro-Regular"/>
              </a:rPr>
              <a:t>Le CPA pour financer votre formation</a:t>
            </a:r>
            <a:endParaRPr lang="fr-FR" sz="1000" b="0" i="0" u="none" strike="noStrike" dirty="0">
              <a:solidFill>
                <a:srgbClr val="212529"/>
              </a:solidFill>
              <a:effectLst/>
              <a:latin typeface="SourceSansPro-Regular"/>
            </a:endParaRPr>
          </a:p>
          <a:p>
            <a:pPr>
              <a:buFont typeface="Arial" panose="020B0604020202020204" pitchFamily="34" charset="0"/>
              <a:buChar char="•"/>
            </a:pPr>
            <a:r>
              <a:rPr lang="fr-FR" sz="1000" b="0" i="0" u="none" strike="noStrike" dirty="0">
                <a:solidFill>
                  <a:srgbClr val="212529"/>
                </a:solidFill>
                <a:effectLst/>
                <a:latin typeface="SourceSansPro-Regular"/>
              </a:rPr>
              <a:t>Le CPA (Compte Personnel d’Activité) est un mélange du CPF (Compte Personnel d’Activité) et du CEC (Compte d’Engagement Citoyen).</a:t>
            </a:r>
            <a:br>
              <a:rPr lang="fr-FR" sz="1000" dirty="0"/>
            </a:br>
            <a:r>
              <a:rPr lang="fr-FR" sz="1000" b="0" i="0" u="none" strike="noStrike" dirty="0">
                <a:solidFill>
                  <a:srgbClr val="212529"/>
                </a:solidFill>
                <a:effectLst/>
                <a:latin typeface="SourceSansPro-Regular"/>
              </a:rPr>
              <a:t>Il peut être mobilisé par l’agent fonctionnaire ou contractuel dans le cadre d’un projet d’évolution professionnelle.</a:t>
            </a:r>
            <a:br>
              <a:rPr lang="fr-FR" sz="1000" dirty="0"/>
            </a:br>
            <a:r>
              <a:rPr lang="fr-FR" sz="1000" b="0" i="0" u="none" strike="noStrike" dirty="0">
                <a:solidFill>
                  <a:srgbClr val="212529"/>
                </a:solidFill>
                <a:effectLst/>
                <a:latin typeface="SourceSansPro-Regular"/>
              </a:rPr>
              <a:t>Pour l’utiliser, il devra présenter son projet en formalisant une demande d’utilisation du CPF à son responsable hiérarchique puis à son BRH ou conseiller formation.</a:t>
            </a:r>
            <a:br>
              <a:rPr lang="fr-FR" sz="1000" dirty="0"/>
            </a:br>
            <a:r>
              <a:rPr lang="fr-FR" sz="1000" b="0" i="0" u="none" strike="noStrike" dirty="0">
                <a:solidFill>
                  <a:srgbClr val="212529"/>
                </a:solidFill>
                <a:effectLst/>
                <a:latin typeface="SourceSansPro-Regular"/>
              </a:rPr>
              <a:t>Une fois la demandé déposée et, après examen, l’agent recevra une réponse motivée dans les deux mois.</a:t>
            </a:r>
            <a:br>
              <a:rPr lang="fr-FR" sz="1000" dirty="0"/>
            </a:br>
            <a:r>
              <a:rPr lang="fr-FR" sz="1000" b="0" i="0" u="none" strike="noStrike" dirty="0">
                <a:solidFill>
                  <a:srgbClr val="212529"/>
                </a:solidFill>
                <a:effectLst/>
                <a:latin typeface="SourceSansPro-Regular"/>
              </a:rPr>
              <a:t>Contrairement au CPF du secteur privé, la formation ne doit pas nécessairement être diplômante ou </a:t>
            </a:r>
            <a:r>
              <a:rPr lang="fr-FR" sz="1000" b="0" i="0" u="none" strike="noStrike" dirty="0" err="1">
                <a:solidFill>
                  <a:srgbClr val="212529"/>
                </a:solidFill>
                <a:effectLst/>
                <a:latin typeface="SourceSansPro-Regular"/>
              </a:rPr>
              <a:t>certifiante</a:t>
            </a:r>
            <a:r>
              <a:rPr lang="fr-FR" sz="1000" b="0" i="0" u="none" strike="noStrike" dirty="0">
                <a:solidFill>
                  <a:srgbClr val="212529"/>
                </a:solidFill>
                <a:effectLst/>
                <a:latin typeface="SourceSansPro-Regular"/>
              </a:rPr>
              <a:t> pour être éligible. Une action de formation proposée au catalogue d’un employeur public ou par un organisme de formation agréé est également éligible au CPA. </a:t>
            </a:r>
            <a:br>
              <a:rPr lang="fr-FR" sz="1000" dirty="0"/>
            </a:br>
            <a:br>
              <a:rPr lang="fr-FR" sz="1000" dirty="0"/>
            </a:br>
            <a:r>
              <a:rPr lang="fr-FR" sz="1000" b="0" i="0" u="none" strike="noStrike" dirty="0">
                <a:solidFill>
                  <a:srgbClr val="212529"/>
                </a:solidFill>
                <a:effectLst/>
                <a:latin typeface="SourceSansPro-Regular"/>
              </a:rPr>
              <a:t>Aussi, les tarifs sont dégressifs en fonction du nombre d’inscrits d’une même entreprise (avec la même adresse de facturation) à une même session :</a:t>
            </a:r>
            <a:br>
              <a:rPr lang="fr-FR" sz="1000" dirty="0"/>
            </a:br>
            <a:r>
              <a:rPr lang="fr-FR" sz="1000" b="0" i="0" u="none" strike="noStrike" dirty="0">
                <a:solidFill>
                  <a:srgbClr val="212529"/>
                </a:solidFill>
                <a:effectLst/>
                <a:latin typeface="SourceSansPro-Regular"/>
              </a:rPr>
              <a:t>-5% pour l’inscription de 3 ou 4 stagiaires ;</a:t>
            </a:r>
          </a:p>
          <a:p>
            <a:pPr>
              <a:buFont typeface="Arial" panose="020B0604020202020204" pitchFamily="34" charset="0"/>
              <a:buChar char="•"/>
            </a:pPr>
            <a:r>
              <a:rPr lang="fr-FR" sz="1000" b="0" i="0" u="none" strike="noStrike" dirty="0">
                <a:solidFill>
                  <a:srgbClr val="212529"/>
                </a:solidFill>
                <a:effectLst/>
                <a:latin typeface="SourceSansPro-Regular"/>
              </a:rPr>
              <a:t>-10% pour l’inscription de 5 ou 6 stagiaires ;</a:t>
            </a:r>
          </a:p>
          <a:p>
            <a:pPr>
              <a:buFont typeface="Arial" panose="020B0604020202020204" pitchFamily="34" charset="0"/>
              <a:buChar char="•"/>
            </a:pPr>
            <a:r>
              <a:rPr lang="fr-FR" sz="1000" b="0" i="0" u="none" strike="noStrike" dirty="0">
                <a:solidFill>
                  <a:srgbClr val="212529"/>
                </a:solidFill>
                <a:effectLst/>
                <a:latin typeface="SourceSansPro-Regular"/>
              </a:rPr>
              <a:t>-20% pour l’inscription de 7 stagiaires et plus.</a:t>
            </a:r>
          </a:p>
          <a:p>
            <a:br>
              <a:rPr lang="fr-FR" sz="1000" dirty="0"/>
            </a:br>
            <a:r>
              <a:rPr lang="fr-FR" sz="1000" b="0" i="0" u="none" strike="noStrike" dirty="0">
                <a:solidFill>
                  <a:srgbClr val="C82117"/>
                </a:solidFill>
                <a:effectLst/>
                <a:latin typeface="SourceSansPro-Regular"/>
              </a:rPr>
              <a:t>L’inscription</a:t>
            </a:r>
            <a:endParaRPr lang="fr-FR" sz="1000" b="0" i="0" u="none" strike="noStrike" dirty="0">
              <a:solidFill>
                <a:srgbClr val="212529"/>
              </a:solidFill>
              <a:effectLst/>
              <a:latin typeface="SourceSansPro-Regular"/>
            </a:endParaRPr>
          </a:p>
          <a:p>
            <a:r>
              <a:rPr lang="fr-FR" sz="1000" b="0" i="0" u="none" strike="noStrike" dirty="0">
                <a:solidFill>
                  <a:srgbClr val="212529"/>
                </a:solidFill>
                <a:effectLst/>
                <a:latin typeface="SourceSansPro-Regular"/>
              </a:rPr>
              <a:t>Maintenant que vous savez comment financer votre formation, vous pouvez procéder à l’inscription. Pour ce faire, il suffit de vous rendre sur la page de la formation à laquelle vous souhaitez vous inscrire et cliquer sur « s’inscrire » pour télécharger le bulletin d’inscription.</a:t>
            </a:r>
            <a:br>
              <a:rPr lang="fr-FR" sz="1000" dirty="0"/>
            </a:br>
            <a:br>
              <a:rPr lang="fr-FR" sz="1000" dirty="0"/>
            </a:br>
            <a:r>
              <a:rPr lang="fr-FR" sz="1000" b="0" i="0" u="none" strike="noStrike" dirty="0">
                <a:solidFill>
                  <a:srgbClr val="212529"/>
                </a:solidFill>
                <a:effectLst/>
                <a:latin typeface="SourceSansPro-Regular"/>
              </a:rPr>
              <a:t>Une fois le bulletin d’inscription complété, vous pourrez nous le retourner par mail à </a:t>
            </a:r>
            <a:r>
              <a:rPr lang="fr-FR" sz="1000" b="0" i="0" u="none" strike="noStrike" dirty="0" err="1">
                <a:solidFill>
                  <a:srgbClr val="212529"/>
                </a:solidFill>
                <a:effectLst/>
                <a:latin typeface="SourceSansPro-Regular"/>
              </a:rPr>
              <a:t>cfe.contact@cnrs.fr</a:t>
            </a:r>
            <a:r>
              <a:rPr lang="fr-FR" sz="1000" b="0" i="0" u="none" strike="noStrike" dirty="0">
                <a:solidFill>
                  <a:srgbClr val="212529"/>
                </a:solidFill>
                <a:effectLst/>
                <a:latin typeface="SourceSansPro-Regular"/>
              </a:rPr>
              <a:t>.</a:t>
            </a:r>
            <a:br>
              <a:rPr lang="fr-FR" sz="1000" dirty="0"/>
            </a:br>
            <a:br>
              <a:rPr lang="fr-FR" sz="1000" dirty="0"/>
            </a:br>
            <a:r>
              <a:rPr lang="fr-FR" sz="1000" b="0" i="0" u="none" strike="noStrike" dirty="0">
                <a:solidFill>
                  <a:srgbClr val="C82117"/>
                </a:solidFill>
                <a:effectLst/>
                <a:latin typeface="SourceSansPro-Regular"/>
              </a:rPr>
              <a:t>La convocation</a:t>
            </a:r>
            <a:endParaRPr lang="fr-FR" sz="1000" b="0" i="0" u="none" strike="noStrike" dirty="0">
              <a:solidFill>
                <a:srgbClr val="212529"/>
              </a:solidFill>
              <a:effectLst/>
              <a:latin typeface="SourceSansPro-Regular"/>
            </a:endParaRPr>
          </a:p>
          <a:p>
            <a:r>
              <a:rPr lang="fr-FR" sz="1000" b="0" i="0" u="none" strike="noStrike" dirty="0">
                <a:solidFill>
                  <a:srgbClr val="212529"/>
                </a:solidFill>
                <a:effectLst/>
                <a:latin typeface="SourceSansPro-Regular"/>
              </a:rPr>
              <a:t>La convocation est le document officiel vous invitant à vous présenter à la formation à laquelle vous vous êtes inscrite.</a:t>
            </a:r>
            <a:br>
              <a:rPr lang="fr-FR" sz="1000" dirty="0"/>
            </a:br>
            <a:r>
              <a:rPr lang="fr-FR" sz="1000" b="0" i="0" u="none" strike="noStrike" dirty="0">
                <a:solidFill>
                  <a:srgbClr val="212529"/>
                </a:solidFill>
                <a:effectLst/>
                <a:latin typeface="SourceSansPro-Regular"/>
              </a:rPr>
              <a:t>Pour qu’on puisse vous l’envoyer, votre dosser d’inscription doit être complet et contenir les pièces suivantes : le bulletin d’inscription complété, le bon de commande (si vous les utilisez dans votre entreprise) ou l’accord de prise en charge d’un OPCO et la convention de formation signée.</a:t>
            </a:r>
            <a:br>
              <a:rPr lang="fr-FR" sz="1000" dirty="0"/>
            </a:br>
            <a:br>
              <a:rPr lang="fr-FR" sz="1000" dirty="0"/>
            </a:br>
            <a:r>
              <a:rPr lang="fr-FR" sz="1000" b="0" i="0" u="none" strike="noStrike" dirty="0">
                <a:solidFill>
                  <a:srgbClr val="C82117"/>
                </a:solidFill>
                <a:effectLst/>
                <a:latin typeface="SourceSansPro-Regular"/>
              </a:rPr>
              <a:t>L’attestation de formation et autres documents</a:t>
            </a:r>
            <a:endParaRPr lang="fr-FR" sz="1000" b="0" i="0" u="none" strike="noStrike" dirty="0">
              <a:solidFill>
                <a:srgbClr val="212529"/>
              </a:solidFill>
              <a:effectLst/>
              <a:latin typeface="SourceSansPro-Regular"/>
            </a:endParaRPr>
          </a:p>
          <a:p>
            <a:r>
              <a:rPr lang="fr-FR" sz="1000" b="0" i="0" u="none" strike="noStrike" dirty="0">
                <a:solidFill>
                  <a:srgbClr val="212529"/>
                </a:solidFill>
                <a:effectLst/>
                <a:latin typeface="SourceSansPro-Regular"/>
              </a:rPr>
              <a:t>L’attestation de formation vous est envoyée par mail (sous réserve que votre adresse mail nous ait été donnée lors de votre inscription) ainsi qu’à la personne en charge du suivi de votre dossier environ 10 jours après la formation.</a:t>
            </a:r>
            <a:br>
              <a:rPr lang="fr-FR" sz="1000" dirty="0"/>
            </a:br>
            <a:r>
              <a:rPr lang="fr-FR" sz="1000" b="0" i="0" u="none" strike="noStrike" dirty="0">
                <a:solidFill>
                  <a:srgbClr val="212529"/>
                </a:solidFill>
                <a:effectLst/>
                <a:latin typeface="SourceSansPro-Regular"/>
              </a:rPr>
              <a:t>La personne en charge du suivi du dossier recevra également, dans les mêmes délais, la feuille d’émargement.</a:t>
            </a:r>
            <a:br>
              <a:rPr lang="fr-FR" sz="1000" dirty="0"/>
            </a:br>
            <a:br>
              <a:rPr lang="fr-FR" sz="1000" dirty="0"/>
            </a:br>
            <a:r>
              <a:rPr lang="fr-FR" sz="1000" b="0" i="0" u="none" strike="noStrike" dirty="0">
                <a:solidFill>
                  <a:srgbClr val="C82117"/>
                </a:solidFill>
                <a:effectLst/>
                <a:latin typeface="SourceSansPro-Regular"/>
              </a:rPr>
              <a:t>La facturation</a:t>
            </a:r>
            <a:endParaRPr lang="fr-FR" sz="1000" b="0" i="0" u="none" strike="noStrike" dirty="0">
              <a:solidFill>
                <a:srgbClr val="212529"/>
              </a:solidFill>
              <a:effectLst/>
              <a:latin typeface="SourceSansPro-Regular"/>
            </a:endParaRPr>
          </a:p>
          <a:p>
            <a:r>
              <a:rPr lang="fr-FR" sz="1000" b="0" i="0" u="none" strike="noStrike" dirty="0">
                <a:solidFill>
                  <a:srgbClr val="212529"/>
                </a:solidFill>
                <a:effectLst/>
                <a:latin typeface="SourceSansPro-Regular"/>
              </a:rPr>
              <a:t>La facturation s’effectue une fois la formation passée. Vous recevrez 2 à 3 semaines après la formation, la facture à l’adresse indiquée dans le bulletin d’inscription.</a:t>
            </a:r>
            <a:br>
              <a:rPr lang="fr-FR" sz="1000" dirty="0"/>
            </a:br>
            <a:endParaRPr lang="fr-FR" sz="1000" dirty="0"/>
          </a:p>
        </p:txBody>
      </p:sp>
      <p:sp>
        <p:nvSpPr>
          <p:cNvPr id="5" name="ZoneTexte 4">
            <a:extLst>
              <a:ext uri="{FF2B5EF4-FFF2-40B4-BE49-F238E27FC236}">
                <a16:creationId xmlns:a16="http://schemas.microsoft.com/office/drawing/2014/main" id="{455E34C7-6029-8A42-9057-4182EEC89D36}"/>
              </a:ext>
            </a:extLst>
          </p:cNvPr>
          <p:cNvSpPr txBox="1"/>
          <p:nvPr/>
        </p:nvSpPr>
        <p:spPr>
          <a:xfrm>
            <a:off x="4335045" y="-50941"/>
            <a:ext cx="3639138" cy="1015663"/>
          </a:xfrm>
          <a:prstGeom prst="rect">
            <a:avLst/>
          </a:prstGeom>
          <a:noFill/>
        </p:spPr>
        <p:txBody>
          <a:bodyPr wrap="none" rtlCol="0">
            <a:spAutoFit/>
          </a:bodyPr>
          <a:lstStyle/>
          <a:p>
            <a:r>
              <a:rPr lang="fr-FR" sz="2400" b="1" dirty="0"/>
              <a:t>CNRS Formation entreprise</a:t>
            </a:r>
          </a:p>
          <a:p>
            <a:pPr algn="ctr"/>
            <a:r>
              <a:rPr lang="fr-FR" sz="1200" b="1" dirty="0">
                <a:hlinkClick r:id="rId2"/>
              </a:rPr>
              <a:t>https://cnrsformation.cnrs.fr/qui-sommes-nous.html</a:t>
            </a:r>
            <a:endParaRPr lang="fr-FR" sz="1200" b="1" dirty="0"/>
          </a:p>
          <a:p>
            <a:endParaRPr lang="fr-FR" sz="2400" b="1" dirty="0"/>
          </a:p>
        </p:txBody>
      </p:sp>
    </p:spTree>
    <p:extLst>
      <p:ext uri="{BB962C8B-B14F-4D97-AF65-F5344CB8AC3E}">
        <p14:creationId xmlns:p14="http://schemas.microsoft.com/office/powerpoint/2010/main" val="3280815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2AC46C9-A256-FF45-85EB-136EFBC05466}"/>
              </a:ext>
            </a:extLst>
          </p:cNvPr>
          <p:cNvSpPr txBox="1"/>
          <p:nvPr/>
        </p:nvSpPr>
        <p:spPr>
          <a:xfrm>
            <a:off x="4335045" y="31262"/>
            <a:ext cx="4020652" cy="738664"/>
          </a:xfrm>
          <a:prstGeom prst="rect">
            <a:avLst/>
          </a:prstGeom>
          <a:noFill/>
        </p:spPr>
        <p:txBody>
          <a:bodyPr wrap="none" rtlCol="0">
            <a:spAutoFit/>
          </a:bodyPr>
          <a:lstStyle/>
          <a:p>
            <a:r>
              <a:rPr lang="fr-FR" sz="2400" b="1" dirty="0"/>
              <a:t>Formations Interministérielles</a:t>
            </a:r>
          </a:p>
          <a:p>
            <a:pPr algn="ctr"/>
            <a:r>
              <a:rPr lang="fr-FR" dirty="0"/>
              <a:t> </a:t>
            </a:r>
            <a:r>
              <a:rPr lang="fr-FR" u="sng" dirty="0">
                <a:hlinkClick r:id="rId2"/>
              </a:rPr>
              <a:t>Offre de formation</a:t>
            </a:r>
            <a:endParaRPr lang="fr-FR" sz="2400" b="1" dirty="0"/>
          </a:p>
        </p:txBody>
      </p:sp>
      <p:sp>
        <p:nvSpPr>
          <p:cNvPr id="2" name="Rectangle 1">
            <a:extLst>
              <a:ext uri="{FF2B5EF4-FFF2-40B4-BE49-F238E27FC236}">
                <a16:creationId xmlns:a16="http://schemas.microsoft.com/office/drawing/2014/main" id="{1C12AAA7-8F77-3B4C-A0CD-51F673EB6A3C}"/>
              </a:ext>
            </a:extLst>
          </p:cNvPr>
          <p:cNvSpPr/>
          <p:nvPr/>
        </p:nvSpPr>
        <p:spPr>
          <a:xfrm>
            <a:off x="375138" y="769926"/>
            <a:ext cx="11340123" cy="5909310"/>
          </a:xfrm>
          <a:prstGeom prst="rect">
            <a:avLst/>
          </a:prstGeom>
        </p:spPr>
        <p:txBody>
          <a:bodyPr wrap="square">
            <a:spAutoFit/>
          </a:bodyPr>
          <a:lstStyle/>
          <a:p>
            <a:r>
              <a:rPr lang="fr-FR" b="1" dirty="0">
                <a:effectLst/>
                <a:latin typeface="Section"/>
              </a:rPr>
              <a:t>Un outil pour les agents de la fonction publique </a:t>
            </a:r>
            <a:r>
              <a:rPr lang="fr-FR" b="1" dirty="0" err="1">
                <a:latin typeface="Frutiger"/>
              </a:rPr>
              <a:t>Safire</a:t>
            </a:r>
            <a:r>
              <a:rPr lang="fr-FR" b="1" dirty="0">
                <a:latin typeface="Frutiger"/>
              </a:rPr>
              <a:t> </a:t>
            </a:r>
            <a:r>
              <a:rPr lang="fr-FR" dirty="0">
                <a:latin typeface="Frutiger"/>
              </a:rPr>
              <a:t>donne </a:t>
            </a:r>
            <a:r>
              <a:rPr lang="fr-FR" dirty="0" err="1">
                <a:latin typeface="Frutiger"/>
              </a:rPr>
              <a:t>accès</a:t>
            </a:r>
            <a:r>
              <a:rPr lang="fr-FR" dirty="0">
                <a:latin typeface="Frutiger"/>
              </a:rPr>
              <a:t> à la consultation des offres de formation </a:t>
            </a:r>
            <a:r>
              <a:rPr lang="fr-FR" dirty="0" err="1">
                <a:latin typeface="Frutiger"/>
              </a:rPr>
              <a:t>interministérielle</a:t>
            </a:r>
            <a:r>
              <a:rPr lang="fr-FR" dirty="0">
                <a:latin typeface="Frutiger"/>
              </a:rPr>
              <a:t> </a:t>
            </a:r>
            <a:r>
              <a:rPr lang="fr-FR" dirty="0" err="1">
                <a:latin typeface="Frutiger"/>
              </a:rPr>
              <a:t>proposées</a:t>
            </a:r>
            <a:r>
              <a:rPr lang="fr-FR" dirty="0">
                <a:latin typeface="Frutiger"/>
              </a:rPr>
              <a:t> par la PFRH et les services publics de formation d’une </a:t>
            </a:r>
            <a:r>
              <a:rPr lang="fr-FR" dirty="0" err="1">
                <a:latin typeface="Frutiger"/>
              </a:rPr>
              <a:t>même</a:t>
            </a:r>
            <a:r>
              <a:rPr lang="fr-FR" dirty="0">
                <a:latin typeface="Frutiger"/>
              </a:rPr>
              <a:t> </a:t>
            </a:r>
            <a:r>
              <a:rPr lang="fr-FR" dirty="0" err="1">
                <a:latin typeface="Frutiger"/>
              </a:rPr>
              <a:t>région</a:t>
            </a:r>
            <a:r>
              <a:rPr lang="fr-FR" dirty="0">
                <a:latin typeface="Frutiger"/>
              </a:rPr>
              <a:t> sur les domaines transverses : </a:t>
            </a:r>
          </a:p>
          <a:p>
            <a:endParaRPr lang="fr-FR" dirty="0"/>
          </a:p>
          <a:p>
            <a:pPr>
              <a:buFont typeface="Arial" panose="020B0604020202020204" pitchFamily="34" charset="0"/>
              <a:buChar char="•"/>
            </a:pPr>
            <a:r>
              <a:rPr lang="fr-FR" dirty="0">
                <a:latin typeface="Frutiger"/>
              </a:rPr>
              <a:t>Management </a:t>
            </a:r>
          </a:p>
          <a:p>
            <a:pPr>
              <a:buFont typeface="Arial" panose="020B0604020202020204" pitchFamily="34" charset="0"/>
              <a:buChar char="•"/>
            </a:pPr>
            <a:r>
              <a:rPr lang="fr-FR" dirty="0">
                <a:latin typeface="Frutiger"/>
              </a:rPr>
              <a:t>Ressources humaines </a:t>
            </a:r>
          </a:p>
          <a:p>
            <a:pPr>
              <a:buFont typeface="Arial" panose="020B0604020202020204" pitchFamily="34" charset="0"/>
              <a:buChar char="•"/>
            </a:pPr>
            <a:r>
              <a:rPr lang="fr-FR" dirty="0">
                <a:latin typeface="Frutiger"/>
              </a:rPr>
              <a:t>Sensibilisation à l’environnement professionnel </a:t>
            </a:r>
          </a:p>
          <a:p>
            <a:pPr>
              <a:buFont typeface="Arial" panose="020B0604020202020204" pitchFamily="34" charset="0"/>
              <a:buChar char="•"/>
            </a:pPr>
            <a:r>
              <a:rPr lang="fr-FR" dirty="0">
                <a:latin typeface="Frutiger"/>
              </a:rPr>
              <a:t>Achats publics </a:t>
            </a:r>
          </a:p>
          <a:p>
            <a:pPr>
              <a:buFont typeface="Arial" panose="020B0604020202020204" pitchFamily="34" charset="0"/>
              <a:buChar char="•"/>
            </a:pPr>
            <a:r>
              <a:rPr lang="fr-FR" dirty="0">
                <a:latin typeface="Frutiger"/>
              </a:rPr>
              <a:t>Gestion et suivi des politiques publiques </a:t>
            </a:r>
          </a:p>
          <a:p>
            <a:pPr>
              <a:buFont typeface="Arial" panose="020B0604020202020204" pitchFamily="34" charset="0"/>
              <a:buChar char="•"/>
            </a:pPr>
            <a:r>
              <a:rPr lang="fr-FR" dirty="0">
                <a:latin typeface="Frutiger"/>
              </a:rPr>
              <a:t>Techniques juridiques </a:t>
            </a:r>
          </a:p>
          <a:p>
            <a:pPr>
              <a:buFont typeface="Arial" panose="020B0604020202020204" pitchFamily="34" charset="0"/>
              <a:buChar char="•"/>
            </a:pPr>
            <a:r>
              <a:rPr lang="fr-FR" dirty="0">
                <a:latin typeface="Frutiger"/>
              </a:rPr>
              <a:t>Accueil et techniques administratives </a:t>
            </a:r>
          </a:p>
          <a:p>
            <a:pPr>
              <a:buFont typeface="Arial" panose="020B0604020202020204" pitchFamily="34" charset="0"/>
              <a:buChar char="•"/>
            </a:pPr>
            <a:r>
              <a:rPr lang="fr-FR" dirty="0">
                <a:latin typeface="Frutiger"/>
              </a:rPr>
              <a:t>Bureautique et informatique </a:t>
            </a:r>
          </a:p>
          <a:p>
            <a:pPr>
              <a:buFont typeface="Arial" panose="020B0604020202020204" pitchFamily="34" charset="0"/>
              <a:buChar char="•"/>
            </a:pPr>
            <a:r>
              <a:rPr lang="fr-FR" dirty="0">
                <a:latin typeface="Frutiger"/>
              </a:rPr>
              <a:t>Formations linguistiques </a:t>
            </a:r>
          </a:p>
          <a:p>
            <a:pPr>
              <a:buFont typeface="Arial" panose="020B0604020202020204" pitchFamily="34" charset="0"/>
              <a:buChar char="•"/>
            </a:pPr>
            <a:r>
              <a:rPr lang="fr-FR" dirty="0">
                <a:latin typeface="Frutiger"/>
              </a:rPr>
              <a:t>Europe </a:t>
            </a:r>
          </a:p>
          <a:p>
            <a:pPr>
              <a:buFont typeface="Arial" panose="020B0604020202020204" pitchFamily="34" charset="0"/>
              <a:buChar char="•"/>
            </a:pPr>
            <a:r>
              <a:rPr lang="fr-FR" dirty="0" err="1">
                <a:latin typeface="Frutiger"/>
              </a:rPr>
              <a:t>Développement</a:t>
            </a:r>
            <a:r>
              <a:rPr lang="fr-FR" dirty="0">
                <a:latin typeface="Frutiger"/>
              </a:rPr>
              <a:t> durable </a:t>
            </a:r>
          </a:p>
          <a:p>
            <a:pPr>
              <a:buFont typeface="Arial" panose="020B0604020202020204" pitchFamily="34" charset="0"/>
              <a:buChar char="•"/>
            </a:pPr>
            <a:r>
              <a:rPr lang="fr-FR" dirty="0">
                <a:latin typeface="Frutiger"/>
              </a:rPr>
              <a:t>Communication / Service aux usagers </a:t>
            </a:r>
          </a:p>
          <a:p>
            <a:pPr>
              <a:buFont typeface="Arial" panose="020B0604020202020204" pitchFamily="34" charset="0"/>
              <a:buChar char="•"/>
            </a:pPr>
            <a:r>
              <a:rPr lang="fr-FR" dirty="0" err="1">
                <a:latin typeface="Frutiger"/>
              </a:rPr>
              <a:t>Préparation</a:t>
            </a:r>
            <a:r>
              <a:rPr lang="fr-FR" dirty="0">
                <a:latin typeface="Frutiger"/>
              </a:rPr>
              <a:t> aux </a:t>
            </a:r>
            <a:r>
              <a:rPr lang="fr-FR" dirty="0" err="1">
                <a:latin typeface="Frutiger"/>
              </a:rPr>
              <a:t>épreuves</a:t>
            </a:r>
            <a:r>
              <a:rPr lang="fr-FR" dirty="0">
                <a:latin typeface="Frutiger"/>
              </a:rPr>
              <a:t> de concours </a:t>
            </a:r>
          </a:p>
          <a:p>
            <a:pPr>
              <a:buFont typeface="Arial" panose="020B0604020202020204" pitchFamily="34" charset="0"/>
              <a:buChar char="•"/>
            </a:pPr>
            <a:r>
              <a:rPr lang="fr-FR" dirty="0">
                <a:latin typeface="Frutiger"/>
              </a:rPr>
              <a:t>Formations techniques </a:t>
            </a:r>
            <a:r>
              <a:rPr lang="fr-FR" dirty="0" err="1">
                <a:latin typeface="Frutiger"/>
              </a:rPr>
              <a:t>spécifiques</a:t>
            </a:r>
            <a:r>
              <a:rPr lang="fr-FR" dirty="0">
                <a:latin typeface="Frutiger"/>
              </a:rPr>
              <a:t> aux missions de chaque </a:t>
            </a:r>
            <a:r>
              <a:rPr lang="fr-FR" dirty="0" err="1">
                <a:latin typeface="Frutiger"/>
              </a:rPr>
              <a:t>ministère</a:t>
            </a:r>
            <a:r>
              <a:rPr lang="fr-FR" dirty="0">
                <a:latin typeface="Frutiger"/>
              </a:rPr>
              <a:t> (dont santé </a:t>
            </a:r>
          </a:p>
          <a:p>
            <a:pPr>
              <a:buFont typeface="Arial" panose="020B0604020202020204" pitchFamily="34" charset="0"/>
              <a:buChar char="•"/>
            </a:pPr>
            <a:r>
              <a:rPr lang="fr-FR" dirty="0">
                <a:latin typeface="Frutiger"/>
              </a:rPr>
              <a:t>et </a:t>
            </a:r>
            <a:r>
              <a:rPr lang="fr-FR" dirty="0" err="1">
                <a:latin typeface="Frutiger"/>
              </a:rPr>
              <a:t>sécurite</a:t>
            </a:r>
            <a:r>
              <a:rPr lang="fr-FR" dirty="0">
                <a:latin typeface="Frutiger"/>
              </a:rPr>
              <a:t>́ au travail) </a:t>
            </a:r>
          </a:p>
          <a:p>
            <a:pPr>
              <a:buFont typeface="Arial" panose="020B0604020202020204" pitchFamily="34" charset="0"/>
              <a:buChar char="•"/>
            </a:pPr>
            <a:endParaRPr lang="fr-FR" dirty="0">
              <a:latin typeface="Frutiger"/>
            </a:endParaRPr>
          </a:p>
          <a:p>
            <a:r>
              <a:rPr lang="fr-FR" dirty="0">
                <a:latin typeface="Frutiger"/>
              </a:rPr>
              <a:t>Sélection des stagiaires sur Dossier à compléter sur </a:t>
            </a:r>
            <a:r>
              <a:rPr lang="fr-FR" dirty="0" err="1">
                <a:latin typeface="Frutiger"/>
              </a:rPr>
              <a:t>Safire</a:t>
            </a:r>
            <a:r>
              <a:rPr lang="fr-FR" dirty="0">
                <a:latin typeface="Frutiger"/>
              </a:rPr>
              <a:t>.</a:t>
            </a:r>
          </a:p>
        </p:txBody>
      </p:sp>
    </p:spTree>
    <p:extLst>
      <p:ext uri="{BB962C8B-B14F-4D97-AF65-F5344CB8AC3E}">
        <p14:creationId xmlns:p14="http://schemas.microsoft.com/office/powerpoint/2010/main" val="4016030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17C17E8B-A120-5E42-825E-D593F2C7BF53}"/>
              </a:ext>
            </a:extLst>
          </p:cNvPr>
          <p:cNvSpPr txBox="1">
            <a:spLocks noGrp="1"/>
          </p:cNvSpPr>
          <p:nvPr>
            <p:ph type="title"/>
          </p:nvPr>
        </p:nvSpPr>
        <p:spPr>
          <a:xfrm>
            <a:off x="520384" y="1227440"/>
            <a:ext cx="10889974" cy="2677656"/>
          </a:xfrm>
          <a:prstGeom prst="rect">
            <a:avLst/>
          </a:prstGeom>
          <a:noFill/>
        </p:spPr>
        <p:txBody>
          <a:bodyPr wrap="square" rtlCol="0">
            <a:spAutoFit/>
          </a:bodyPr>
          <a:lstStyle/>
          <a:p>
            <a:pPr marL="800100" marR="0" lvl="1"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sz="2400" b="1" dirty="0">
                <a:latin typeface="+mj-lt"/>
              </a:rPr>
              <a:t>Les référents Nantes Université</a:t>
            </a:r>
            <a:br>
              <a:rPr lang="fr-FR" sz="2400" b="1" dirty="0">
                <a:latin typeface="+mj-lt"/>
              </a:rPr>
            </a:br>
            <a:r>
              <a:rPr lang="fr-FR" sz="2400" b="1" dirty="0">
                <a:latin typeface="+mj-lt"/>
              </a:rPr>
              <a:t>Pôle Gestion et Développement des Compétences</a:t>
            </a:r>
            <a:br>
              <a:rPr lang="fr-FR" sz="2400" b="1" dirty="0">
                <a:latin typeface="+mj-lt"/>
              </a:rPr>
            </a:br>
            <a:r>
              <a:rPr lang="fr-FR" sz="2400" b="1" dirty="0">
                <a:latin typeface="+mj-lt"/>
              </a:rPr>
              <a:t>Tél. : </a:t>
            </a:r>
            <a:r>
              <a:rPr lang="fr-FR" sz="2400" dirty="0">
                <a:latin typeface="+mj-lt"/>
              </a:rPr>
              <a:t>+33 (0)2 55 48 73 63</a:t>
            </a:r>
            <a:br>
              <a:rPr lang="fr-FR" sz="2400" b="1" dirty="0"/>
            </a:br>
            <a:r>
              <a:rPr lang="fr-FR" sz="2400" dirty="0">
                <a:sym typeface="Wingdings" pitchFamily="2" charset="2"/>
                <a:hlinkClick r:id="rId2"/>
              </a:rPr>
              <a:t>https://intraperso.univ-nantes.fr/espace-rh/enseignant-e-s-chercheur-e-s/formation</a:t>
            </a:r>
            <a:br>
              <a:rPr kumimoji="0" lang="fr-FR" altLang="fr-FR" sz="1800" b="0" i="0" u="none" strike="noStrike" cap="none" normalizeH="0" baseline="0" dirty="0">
                <a:ln>
                  <a:noFill/>
                </a:ln>
                <a:solidFill>
                  <a:schemeClr val="tx1"/>
                </a:solidFill>
                <a:effectLst/>
                <a:latin typeface="Arial" panose="020B0604020202020204" pitchFamily="34" charset="0"/>
              </a:rPr>
            </a:br>
            <a:br>
              <a:rPr lang="fr-FR" sz="2400" b="1" dirty="0"/>
            </a:br>
            <a:endParaRPr lang="fr-FR" sz="2400" b="1" dirty="0"/>
          </a:p>
        </p:txBody>
      </p:sp>
      <p:sp>
        <p:nvSpPr>
          <p:cNvPr id="16" name="Titre 3">
            <a:extLst>
              <a:ext uri="{FF2B5EF4-FFF2-40B4-BE49-F238E27FC236}">
                <a16:creationId xmlns:a16="http://schemas.microsoft.com/office/drawing/2014/main" id="{17C17E8B-A120-5E42-825E-D593F2C7BF53}"/>
              </a:ext>
            </a:extLst>
          </p:cNvPr>
          <p:cNvSpPr txBox="1">
            <a:spLocks/>
          </p:cNvSpPr>
          <p:nvPr/>
        </p:nvSpPr>
        <p:spPr>
          <a:xfrm>
            <a:off x="936811" y="3348372"/>
            <a:ext cx="9922909" cy="1421928"/>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buFont typeface="Arial" panose="020B0604020202020204" pitchFamily="34" charset="0"/>
              <a:buChar char="•"/>
            </a:pPr>
            <a:r>
              <a:rPr lang="fr-FR" sz="2400" b="1" dirty="0"/>
              <a:t>Les référents Centrale Nantes</a:t>
            </a:r>
            <a:br>
              <a:rPr lang="fr-FR" sz="2400" b="1" dirty="0"/>
            </a:br>
            <a:r>
              <a:rPr lang="fr-FR" sz="2400" b="1" dirty="0"/>
              <a:t>Direction des Ressources Humaines</a:t>
            </a:r>
          </a:p>
          <a:p>
            <a:r>
              <a:rPr lang="fr-FR" sz="2400" b="1" dirty="0">
                <a:hlinkClick r:id="rId3"/>
              </a:rPr>
              <a:t>https://intranet.ec-nantes.fr/version-francaise/ressources-humaines/formation</a:t>
            </a:r>
            <a:endParaRPr lang="fr-FR" sz="2400" b="1" dirty="0"/>
          </a:p>
          <a:p>
            <a:endParaRPr lang="fr-FR" sz="2400" b="1" dirty="0"/>
          </a:p>
        </p:txBody>
      </p:sp>
      <p:sp>
        <p:nvSpPr>
          <p:cNvPr id="18" name="ZoneTexte 17">
            <a:extLst>
              <a:ext uri="{FF2B5EF4-FFF2-40B4-BE49-F238E27FC236}">
                <a16:creationId xmlns:a16="http://schemas.microsoft.com/office/drawing/2014/main" id="{CA391AE6-1852-FF40-85E4-789946E9E9CB}"/>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
        <p:nvSpPr>
          <p:cNvPr id="5" name="Titre 3">
            <a:extLst>
              <a:ext uri="{FF2B5EF4-FFF2-40B4-BE49-F238E27FC236}">
                <a16:creationId xmlns:a16="http://schemas.microsoft.com/office/drawing/2014/main" id="{0AE842C1-5CD0-6E44-B3CF-9804E376819D}"/>
              </a:ext>
            </a:extLst>
          </p:cNvPr>
          <p:cNvSpPr txBox="1">
            <a:spLocks/>
          </p:cNvSpPr>
          <p:nvPr/>
        </p:nvSpPr>
        <p:spPr>
          <a:xfrm>
            <a:off x="936811" y="4817779"/>
            <a:ext cx="5404043" cy="1477328"/>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buFont typeface="Arial" panose="020B0604020202020204" pitchFamily="34" charset="0"/>
              <a:buChar char="•"/>
            </a:pPr>
            <a:r>
              <a:rPr lang="fr-FR" sz="2400" b="1" dirty="0"/>
              <a:t>Les référents IMT-A</a:t>
            </a:r>
          </a:p>
          <a:p>
            <a:r>
              <a:rPr lang="fr-FR" sz="2400" b="1" dirty="0"/>
              <a:t>Assistante RH formation: </a:t>
            </a:r>
            <a:r>
              <a:rPr lang="fr-FR" sz="2400" b="1" dirty="0" err="1"/>
              <a:t>Annaïg</a:t>
            </a:r>
            <a:r>
              <a:rPr lang="fr-FR" sz="2400" b="1" dirty="0"/>
              <a:t> </a:t>
            </a:r>
            <a:r>
              <a:rPr lang="fr-FR" sz="2400" b="1" dirty="0" err="1"/>
              <a:t>Fraboulet</a:t>
            </a:r>
            <a:endParaRPr lang="fr-FR" sz="2400" b="1" dirty="0"/>
          </a:p>
          <a:p>
            <a:r>
              <a:rPr lang="fr-FR" sz="1400" u="sng" dirty="0">
                <a:hlinkClick r:id="rId4"/>
              </a:rPr>
              <a:t>rh-formations@imt-atlantique.fr</a:t>
            </a:r>
            <a:endParaRPr lang="fr-FR" sz="1400" u="sng" dirty="0"/>
          </a:p>
          <a:p>
            <a:r>
              <a:rPr lang="fr-FR" sz="1400" u="sng" dirty="0"/>
              <a:t>Tel</a:t>
            </a:r>
            <a:r>
              <a:rPr lang="fr-FR" sz="1400" dirty="0"/>
              <a:t>: 02 29 00 14 64</a:t>
            </a:r>
          </a:p>
          <a:p>
            <a:r>
              <a:rPr lang="fr-FR" sz="2400" b="1" dirty="0"/>
              <a:t> </a:t>
            </a:r>
          </a:p>
        </p:txBody>
      </p:sp>
    </p:spTree>
    <p:extLst>
      <p:ext uri="{BB962C8B-B14F-4D97-AF65-F5344CB8AC3E}">
        <p14:creationId xmlns:p14="http://schemas.microsoft.com/office/powerpoint/2010/main" val="733808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E1B71731-8E37-834F-9C79-24CF83DD2E11}"/>
              </a:ext>
            </a:extLst>
          </p:cNvPr>
          <p:cNvPicPr>
            <a:picLocks noChangeAspect="1"/>
          </p:cNvPicPr>
          <p:nvPr/>
        </p:nvPicPr>
        <p:blipFill>
          <a:blip r:embed="rId2"/>
          <a:stretch>
            <a:fillRect/>
          </a:stretch>
        </p:blipFill>
        <p:spPr>
          <a:xfrm>
            <a:off x="7253415" y="997717"/>
            <a:ext cx="4678349" cy="4962748"/>
          </a:xfrm>
          <a:prstGeom prst="rect">
            <a:avLst/>
          </a:prstGeom>
        </p:spPr>
      </p:pic>
      <p:sp>
        <p:nvSpPr>
          <p:cNvPr id="4" name="ZoneTexte 3">
            <a:extLst>
              <a:ext uri="{FF2B5EF4-FFF2-40B4-BE49-F238E27FC236}">
                <a16:creationId xmlns:a16="http://schemas.microsoft.com/office/drawing/2014/main" id="{CA391AE6-1852-FF40-85E4-789946E9E9CB}"/>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
        <p:nvSpPr>
          <p:cNvPr id="5" name="ZoneTexte 4">
            <a:extLst>
              <a:ext uri="{FF2B5EF4-FFF2-40B4-BE49-F238E27FC236}">
                <a16:creationId xmlns:a16="http://schemas.microsoft.com/office/drawing/2014/main" id="{36DBB27C-4EC2-D34B-A4AF-1DBD3C6552E6}"/>
              </a:ext>
            </a:extLst>
          </p:cNvPr>
          <p:cNvSpPr txBox="1"/>
          <p:nvPr/>
        </p:nvSpPr>
        <p:spPr>
          <a:xfrm>
            <a:off x="433766" y="1005406"/>
            <a:ext cx="6819649" cy="2677656"/>
          </a:xfrm>
          <a:prstGeom prst="rect">
            <a:avLst/>
          </a:prstGeom>
          <a:noFill/>
        </p:spPr>
        <p:txBody>
          <a:bodyPr wrap="square" rtlCol="0">
            <a:spAutoFit/>
          </a:bodyPr>
          <a:lstStyle/>
          <a:p>
            <a:r>
              <a:rPr lang="fr-FR" sz="2400" dirty="0">
                <a:solidFill>
                  <a:schemeClr val="accent1"/>
                </a:solidFill>
              </a:rPr>
              <a:t>Nos fonctions:</a:t>
            </a:r>
          </a:p>
          <a:p>
            <a:pPr lvl="0"/>
            <a:endParaRPr lang="fr-FR" sz="2400" dirty="0"/>
          </a:p>
          <a:p>
            <a:pPr marL="285750" lvl="0" indent="-285750">
              <a:buFontTx/>
              <a:buChar char="-"/>
            </a:pPr>
            <a:r>
              <a:rPr lang="fr-FR" sz="2400" dirty="0"/>
              <a:t>Recueil et analyse des besoins collectifs/particuliers de formation- </a:t>
            </a:r>
          </a:p>
          <a:p>
            <a:pPr marL="285750" lvl="0" indent="-285750">
              <a:buFontTx/>
              <a:buChar char="-"/>
            </a:pPr>
            <a:endParaRPr lang="fr-FR" sz="2400" dirty="0"/>
          </a:p>
          <a:p>
            <a:pPr marL="285750" lvl="0" indent="-285750">
              <a:buFontTx/>
              <a:buChar char="-"/>
            </a:pPr>
            <a:r>
              <a:rPr lang="fr-FR" sz="2400" dirty="0"/>
              <a:t>Renseigner sur l’offre de formation </a:t>
            </a:r>
          </a:p>
          <a:p>
            <a:endParaRPr lang="fr-FR" sz="2400" dirty="0"/>
          </a:p>
        </p:txBody>
      </p:sp>
      <p:sp>
        <p:nvSpPr>
          <p:cNvPr id="6" name="Rectangle 5">
            <a:extLst>
              <a:ext uri="{FF2B5EF4-FFF2-40B4-BE49-F238E27FC236}">
                <a16:creationId xmlns:a16="http://schemas.microsoft.com/office/drawing/2014/main" id="{BBEE9FC1-5E9D-8649-8A6C-CC2C06FFEC4B}"/>
              </a:ext>
            </a:extLst>
          </p:cNvPr>
          <p:cNvSpPr/>
          <p:nvPr/>
        </p:nvSpPr>
        <p:spPr>
          <a:xfrm>
            <a:off x="437678" y="3317957"/>
            <a:ext cx="7124658" cy="2308324"/>
          </a:xfrm>
          <a:prstGeom prst="rect">
            <a:avLst/>
          </a:prstGeom>
        </p:spPr>
        <p:txBody>
          <a:bodyPr wrap="square">
            <a:spAutoFit/>
          </a:bodyPr>
          <a:lstStyle/>
          <a:p>
            <a:pPr marL="285750" lvl="0" indent="-285750">
              <a:buFontTx/>
              <a:buChar char="-"/>
            </a:pPr>
            <a:endParaRPr lang="fr-FR" sz="2400" dirty="0"/>
          </a:p>
          <a:p>
            <a:pPr marL="285750" lvl="0" indent="-285750">
              <a:buFontTx/>
              <a:buChar char="-"/>
            </a:pPr>
            <a:r>
              <a:rPr lang="fr-FR" sz="2400" dirty="0"/>
              <a:t>Assister la direction du laboratoire dans la définition des grands axes de formation de l'unité </a:t>
            </a:r>
          </a:p>
          <a:p>
            <a:pPr marL="285750" lvl="0" indent="-285750">
              <a:buFontTx/>
              <a:buChar char="-"/>
            </a:pPr>
            <a:endParaRPr lang="fr-FR" sz="2400" dirty="0"/>
          </a:p>
          <a:p>
            <a:pPr lvl="0"/>
            <a:r>
              <a:rPr lang="fr-FR" sz="2400" dirty="0"/>
              <a:t>-   Elaboration du plan de formation d’unité (PFU) et aide à sa mise en œuvre</a:t>
            </a:r>
          </a:p>
        </p:txBody>
      </p:sp>
      <p:cxnSp>
        <p:nvCxnSpPr>
          <p:cNvPr id="8" name="Connecteur droit avec flèche 7">
            <a:extLst>
              <a:ext uri="{FF2B5EF4-FFF2-40B4-BE49-F238E27FC236}">
                <a16:creationId xmlns:a16="http://schemas.microsoft.com/office/drawing/2014/main" id="{FE33827E-327C-EF4C-B861-03F07DF85850}"/>
              </a:ext>
            </a:extLst>
          </p:cNvPr>
          <p:cNvCxnSpPr/>
          <p:nvPr/>
        </p:nvCxnSpPr>
        <p:spPr>
          <a:xfrm>
            <a:off x="5202195" y="3083011"/>
            <a:ext cx="205122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32A85B4-BF5A-C348-B148-1C038F5436D1}"/>
              </a:ext>
            </a:extLst>
          </p:cNvPr>
          <p:cNvSpPr txBox="1"/>
          <p:nvPr/>
        </p:nvSpPr>
        <p:spPr>
          <a:xfrm>
            <a:off x="5764427" y="2760115"/>
            <a:ext cx="1021433" cy="369332"/>
          </a:xfrm>
          <a:prstGeom prst="rect">
            <a:avLst/>
          </a:prstGeom>
          <a:noFill/>
        </p:spPr>
        <p:txBody>
          <a:bodyPr wrap="none" rtlCol="0">
            <a:spAutoFit/>
          </a:bodyPr>
          <a:lstStyle/>
          <a:p>
            <a:r>
              <a:rPr lang="fr-FR" dirty="0">
                <a:solidFill>
                  <a:schemeClr val="accent1"/>
                </a:solidFill>
              </a:rPr>
              <a:t>LS2News</a:t>
            </a:r>
          </a:p>
        </p:txBody>
      </p:sp>
    </p:spTree>
    <p:extLst>
      <p:ext uri="{BB962C8B-B14F-4D97-AF65-F5344CB8AC3E}">
        <p14:creationId xmlns:p14="http://schemas.microsoft.com/office/powerpoint/2010/main" val="3349976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B915799-B38F-7F42-8F13-435AAD69B119}"/>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
        <p:nvSpPr>
          <p:cNvPr id="5" name="ZoneTexte 4">
            <a:extLst>
              <a:ext uri="{FF2B5EF4-FFF2-40B4-BE49-F238E27FC236}">
                <a16:creationId xmlns:a16="http://schemas.microsoft.com/office/drawing/2014/main" id="{648F6B57-4026-B145-B358-F2E611A4B551}"/>
              </a:ext>
            </a:extLst>
          </p:cNvPr>
          <p:cNvSpPr txBox="1"/>
          <p:nvPr/>
        </p:nvSpPr>
        <p:spPr>
          <a:xfrm>
            <a:off x="1016165" y="2432387"/>
            <a:ext cx="2999988" cy="461665"/>
          </a:xfrm>
          <a:prstGeom prst="rect">
            <a:avLst/>
          </a:prstGeom>
          <a:noFill/>
        </p:spPr>
        <p:txBody>
          <a:bodyPr wrap="none" rtlCol="0">
            <a:spAutoFit/>
          </a:bodyPr>
          <a:lstStyle/>
          <a:p>
            <a:r>
              <a:rPr lang="fr-FR" sz="2400" dirty="0">
                <a:solidFill>
                  <a:schemeClr val="accent1"/>
                </a:solidFill>
              </a:rPr>
              <a:t>Trouver une formation</a:t>
            </a:r>
          </a:p>
        </p:txBody>
      </p:sp>
      <p:sp>
        <p:nvSpPr>
          <p:cNvPr id="6" name="ZoneTexte 5">
            <a:extLst>
              <a:ext uri="{FF2B5EF4-FFF2-40B4-BE49-F238E27FC236}">
                <a16:creationId xmlns:a16="http://schemas.microsoft.com/office/drawing/2014/main" id="{DC1273F8-3B25-E94C-8074-C53DF3C90827}"/>
              </a:ext>
            </a:extLst>
          </p:cNvPr>
          <p:cNvSpPr txBox="1"/>
          <p:nvPr/>
        </p:nvSpPr>
        <p:spPr>
          <a:xfrm>
            <a:off x="1246603" y="3601719"/>
            <a:ext cx="4204869" cy="461665"/>
          </a:xfrm>
          <a:prstGeom prst="rect">
            <a:avLst/>
          </a:prstGeom>
          <a:noFill/>
        </p:spPr>
        <p:txBody>
          <a:bodyPr wrap="none" rtlCol="0">
            <a:spAutoFit/>
          </a:bodyPr>
          <a:lstStyle/>
          <a:p>
            <a:r>
              <a:rPr lang="fr-FR" sz="2400" dirty="0">
                <a:sym typeface="Wingdings" pitchFamily="2" charset="2"/>
              </a:rPr>
              <a:t> Se renseigner auprès du </a:t>
            </a:r>
            <a:r>
              <a:rPr lang="fr-FR" sz="2400" dirty="0" err="1">
                <a:sym typeface="Wingdings" pitchFamily="2" charset="2"/>
              </a:rPr>
              <a:t>Cofo</a:t>
            </a:r>
            <a:endParaRPr lang="fr-FR" sz="2400" dirty="0"/>
          </a:p>
        </p:txBody>
      </p:sp>
      <p:sp>
        <p:nvSpPr>
          <p:cNvPr id="8" name="ZoneTexte 7">
            <a:extLst>
              <a:ext uri="{FF2B5EF4-FFF2-40B4-BE49-F238E27FC236}">
                <a16:creationId xmlns:a16="http://schemas.microsoft.com/office/drawing/2014/main" id="{D0B058DC-AC48-0F4A-8182-0D115F7BEC44}"/>
              </a:ext>
            </a:extLst>
          </p:cNvPr>
          <p:cNvSpPr txBox="1"/>
          <p:nvPr/>
        </p:nvSpPr>
        <p:spPr>
          <a:xfrm>
            <a:off x="1246603" y="2976053"/>
            <a:ext cx="10528171" cy="461665"/>
          </a:xfrm>
          <a:prstGeom prst="rect">
            <a:avLst/>
          </a:prstGeom>
          <a:noFill/>
        </p:spPr>
        <p:txBody>
          <a:bodyPr wrap="square" rtlCol="0">
            <a:spAutoFit/>
          </a:bodyPr>
          <a:lstStyle/>
          <a:p>
            <a:r>
              <a:rPr lang="fr-FR" sz="2400" dirty="0">
                <a:sym typeface="Wingdings" pitchFamily="2" charset="2"/>
              </a:rPr>
              <a:t> Consulter les sites référençant les formations (cf. liens précédents)</a:t>
            </a:r>
            <a:endParaRPr lang="fr-FR" sz="2400" dirty="0"/>
          </a:p>
        </p:txBody>
      </p:sp>
      <p:sp>
        <p:nvSpPr>
          <p:cNvPr id="7" name="ZoneTexte 6">
            <a:extLst>
              <a:ext uri="{FF2B5EF4-FFF2-40B4-BE49-F238E27FC236}">
                <a16:creationId xmlns:a16="http://schemas.microsoft.com/office/drawing/2014/main" id="{CA391AE6-1852-FF40-85E4-789946E9E9CB}"/>
              </a:ext>
            </a:extLst>
          </p:cNvPr>
          <p:cNvSpPr txBox="1"/>
          <p:nvPr/>
        </p:nvSpPr>
        <p:spPr>
          <a:xfrm>
            <a:off x="4729398" y="247338"/>
            <a:ext cx="1967526" cy="461665"/>
          </a:xfrm>
          <a:prstGeom prst="rect">
            <a:avLst/>
          </a:prstGeom>
          <a:noFill/>
        </p:spPr>
        <p:txBody>
          <a:bodyPr wrap="none" rtlCol="0">
            <a:spAutoFit/>
          </a:bodyPr>
          <a:lstStyle/>
          <a:p>
            <a:r>
              <a:rPr lang="fr-FR" sz="2400" b="1" dirty="0"/>
              <a:t>Mission COFO</a:t>
            </a:r>
          </a:p>
        </p:txBody>
      </p:sp>
    </p:spTree>
    <p:extLst>
      <p:ext uri="{BB962C8B-B14F-4D97-AF65-F5344CB8AC3E}">
        <p14:creationId xmlns:p14="http://schemas.microsoft.com/office/powerpoint/2010/main" val="886757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D0B058DC-AC48-0F4A-8182-0D115F7BEC44}"/>
              </a:ext>
            </a:extLst>
          </p:cNvPr>
          <p:cNvSpPr txBox="1"/>
          <p:nvPr/>
        </p:nvSpPr>
        <p:spPr>
          <a:xfrm>
            <a:off x="449102" y="1078663"/>
            <a:ext cx="10528171" cy="1754326"/>
          </a:xfrm>
          <a:prstGeom prst="rect">
            <a:avLst/>
          </a:prstGeom>
          <a:noFill/>
        </p:spPr>
        <p:txBody>
          <a:bodyPr wrap="square" rtlCol="0">
            <a:spAutoFit/>
          </a:bodyPr>
          <a:lstStyle/>
          <a:p>
            <a:r>
              <a:rPr lang="fr-FR" sz="2400" dirty="0">
                <a:sym typeface="Wingdings" pitchFamily="2" charset="2"/>
                <a:hlinkClick r:id="rId2"/>
              </a:rPr>
              <a:t> CNRS</a:t>
            </a:r>
            <a:r>
              <a:rPr lang="fr-FR" sz="2400" dirty="0">
                <a:sym typeface="Wingdings" pitchFamily="2" charset="2"/>
              </a:rPr>
              <a:t> actions de formation</a:t>
            </a:r>
          </a:p>
          <a:p>
            <a:r>
              <a:rPr lang="fr-FR" sz="2000" dirty="0">
                <a:sym typeface="Wingdings" pitchFamily="2" charset="2"/>
              </a:rPr>
              <a:t>Possibilité de suivre une formation proposée dans une autre région sur demande et si il reste des places.</a:t>
            </a:r>
          </a:p>
          <a:p>
            <a:r>
              <a:rPr lang="fr-FR" sz="2000" dirty="0">
                <a:sym typeface="Wingdings" pitchFamily="2" charset="2"/>
                <a:hlinkClick r:id="rId3"/>
              </a:rPr>
              <a:t> </a:t>
            </a:r>
            <a:r>
              <a:rPr lang="fr-FR" sz="2400" dirty="0">
                <a:sym typeface="Wingdings" pitchFamily="2" charset="2"/>
                <a:hlinkClick r:id="rId3"/>
              </a:rPr>
              <a:t>NU</a:t>
            </a:r>
            <a:endParaRPr lang="fr-FR" sz="2000" dirty="0">
              <a:sym typeface="Wingdings" pitchFamily="2" charset="2"/>
            </a:endParaRPr>
          </a:p>
          <a:p>
            <a:endParaRPr lang="fr-FR" sz="2000" dirty="0"/>
          </a:p>
        </p:txBody>
      </p:sp>
      <p:sp>
        <p:nvSpPr>
          <p:cNvPr id="9" name="ZoneTexte 8">
            <a:extLst>
              <a:ext uri="{FF2B5EF4-FFF2-40B4-BE49-F238E27FC236}">
                <a16:creationId xmlns:a16="http://schemas.microsoft.com/office/drawing/2014/main" id="{8C99A80D-4A1A-7E47-A1E9-2E778BA4923B}"/>
              </a:ext>
            </a:extLst>
          </p:cNvPr>
          <p:cNvSpPr txBox="1"/>
          <p:nvPr/>
        </p:nvSpPr>
        <p:spPr>
          <a:xfrm>
            <a:off x="449102" y="617637"/>
            <a:ext cx="1530612" cy="461665"/>
          </a:xfrm>
          <a:prstGeom prst="rect">
            <a:avLst/>
          </a:prstGeom>
          <a:noFill/>
        </p:spPr>
        <p:txBody>
          <a:bodyPr wrap="none" rtlCol="0">
            <a:spAutoFit/>
          </a:bodyPr>
          <a:lstStyle/>
          <a:p>
            <a:r>
              <a:rPr lang="fr-FR" sz="2400" dirty="0">
                <a:solidFill>
                  <a:srgbClr val="0070C0"/>
                </a:solidFill>
              </a:rPr>
              <a:t>Régionales</a:t>
            </a:r>
          </a:p>
        </p:txBody>
      </p:sp>
      <p:sp>
        <p:nvSpPr>
          <p:cNvPr id="10" name="ZoneTexte 9">
            <a:extLst>
              <a:ext uri="{FF2B5EF4-FFF2-40B4-BE49-F238E27FC236}">
                <a16:creationId xmlns:a16="http://schemas.microsoft.com/office/drawing/2014/main" id="{4EDE4E4D-53EB-B749-9314-26B5B8B3A676}"/>
              </a:ext>
            </a:extLst>
          </p:cNvPr>
          <p:cNvSpPr txBox="1"/>
          <p:nvPr/>
        </p:nvSpPr>
        <p:spPr>
          <a:xfrm>
            <a:off x="381556" y="2742076"/>
            <a:ext cx="6367192" cy="1938992"/>
          </a:xfrm>
          <a:prstGeom prst="rect">
            <a:avLst/>
          </a:prstGeom>
          <a:noFill/>
        </p:spPr>
        <p:txBody>
          <a:bodyPr wrap="none" rtlCol="0">
            <a:spAutoFit/>
          </a:bodyPr>
          <a:lstStyle/>
          <a:p>
            <a:r>
              <a:rPr lang="fr-FR" sz="2400" dirty="0">
                <a:solidFill>
                  <a:srgbClr val="0070C0"/>
                </a:solidFill>
              </a:rPr>
              <a:t>Nationales</a:t>
            </a:r>
          </a:p>
          <a:p>
            <a:pPr marL="342900" indent="-342900">
              <a:buFont typeface="Wingdings" panose="05000000000000000000" pitchFamily="2" charset="2"/>
              <a:buChar char="à"/>
            </a:pPr>
            <a:r>
              <a:rPr lang="fr-FR" sz="2400" dirty="0">
                <a:sym typeface="Wingdings" pitchFamily="2" charset="2"/>
              </a:rPr>
              <a:t> Action nationales de formation du CNRS (ANF)</a:t>
            </a:r>
          </a:p>
          <a:p>
            <a:pPr marL="342900" indent="-342900">
              <a:buFont typeface="Wingdings" panose="05000000000000000000" pitchFamily="2" charset="2"/>
              <a:buChar char="à"/>
            </a:pPr>
            <a:r>
              <a:rPr lang="fr-FR" sz="2000" dirty="0">
                <a:sym typeface="Wingdings" pitchFamily="2" charset="2"/>
              </a:rPr>
              <a:t> </a:t>
            </a:r>
            <a:r>
              <a:rPr lang="fr-FR" sz="2400" dirty="0">
                <a:sym typeface="Wingdings" pitchFamily="2" charset="2"/>
                <a:hlinkClick r:id="rId4"/>
              </a:rPr>
              <a:t>CNRS</a:t>
            </a:r>
            <a:r>
              <a:rPr lang="fr-FR" sz="2400" dirty="0">
                <a:sym typeface="Wingdings" pitchFamily="2" charset="2"/>
              </a:rPr>
              <a:t> formation continue entreprise</a:t>
            </a:r>
          </a:p>
          <a:p>
            <a:pPr marL="342900" indent="-342900">
              <a:buFont typeface="Wingdings" panose="05000000000000000000" pitchFamily="2" charset="2"/>
              <a:buChar char="à"/>
            </a:pPr>
            <a:r>
              <a:rPr lang="fr-FR" sz="2400" dirty="0">
                <a:sym typeface="Wingdings" pitchFamily="2" charset="2"/>
              </a:rPr>
              <a:t> Ecoles thématiques</a:t>
            </a:r>
            <a:endParaRPr lang="fr-FR" sz="2400" dirty="0"/>
          </a:p>
          <a:p>
            <a:endParaRPr lang="fr-FR" sz="2400" dirty="0">
              <a:solidFill>
                <a:srgbClr val="0070C0"/>
              </a:solidFill>
            </a:endParaRPr>
          </a:p>
        </p:txBody>
      </p:sp>
      <p:sp>
        <p:nvSpPr>
          <p:cNvPr id="14" name="ZoneTexte 13">
            <a:extLst>
              <a:ext uri="{FF2B5EF4-FFF2-40B4-BE49-F238E27FC236}">
                <a16:creationId xmlns:a16="http://schemas.microsoft.com/office/drawing/2014/main" id="{CA391AE6-1852-FF40-85E4-789946E9E9CB}"/>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
        <p:nvSpPr>
          <p:cNvPr id="4" name="Rectangle 3">
            <a:extLst>
              <a:ext uri="{FF2B5EF4-FFF2-40B4-BE49-F238E27FC236}">
                <a16:creationId xmlns:a16="http://schemas.microsoft.com/office/drawing/2014/main" id="{3949FDEA-9CE0-ED4A-B9E1-EB379B996E2C}"/>
              </a:ext>
            </a:extLst>
          </p:cNvPr>
          <p:cNvSpPr/>
          <p:nvPr/>
        </p:nvSpPr>
        <p:spPr>
          <a:xfrm>
            <a:off x="-596362" y="4911900"/>
            <a:ext cx="12056725" cy="2308324"/>
          </a:xfrm>
          <a:prstGeom prst="rect">
            <a:avLst/>
          </a:prstGeom>
        </p:spPr>
        <p:txBody>
          <a:bodyPr wrap="square">
            <a:spAutoFit/>
          </a:bodyPr>
          <a:lstStyle/>
          <a:p>
            <a:pPr marL="899160"/>
            <a:r>
              <a:rPr lang="fr-FR" sz="1600" b="1" dirty="0">
                <a:latin typeface="Arial" panose="020B0604020202020204" pitchFamily="34" charset="0"/>
              </a:rPr>
              <a:t>Formations interministérielles</a:t>
            </a:r>
            <a:r>
              <a:rPr lang="fr-FR" sz="1600" dirty="0">
                <a:latin typeface="Arial" panose="020B0604020202020204" pitchFamily="34" charset="0"/>
              </a:rPr>
              <a:t> : catalogue de formations et inscriptions disponibles sur  </a:t>
            </a:r>
            <a:r>
              <a:rPr lang="fr-FR" sz="1600" u="sng" dirty="0">
                <a:latin typeface="Arial" panose="020B0604020202020204" pitchFamily="34" charset="0"/>
                <a:hlinkClick r:id="rId5">
                  <a:extLst>
                    <a:ext uri="{A12FA001-AC4F-418D-AE19-62706E023703}">
                      <ahyp:hlinkClr xmlns:ahyp="http://schemas.microsoft.com/office/drawing/2018/hyperlinkcolor" val="tx"/>
                    </a:ext>
                  </a:extLst>
                </a:hlinkClick>
              </a:rPr>
              <a:t>Offre de formation</a:t>
            </a:r>
            <a:endParaRPr lang="fr-FR" sz="1600" dirty="0">
              <a:latin typeface="Times New Roman" panose="02020603050405020304" pitchFamily="18" charset="0"/>
            </a:endParaRPr>
          </a:p>
          <a:p>
            <a:pPr marL="899160"/>
            <a:r>
              <a:rPr lang="fr-FR" sz="1600" i="1" dirty="0">
                <a:latin typeface="Arial" panose="020B0604020202020204" pitchFamily="34" charset="0"/>
              </a:rPr>
              <a:t>Les inscriptions se font directement sur </a:t>
            </a:r>
            <a:r>
              <a:rPr lang="fr-FR" sz="1600" i="1" dirty="0" err="1">
                <a:latin typeface="Arial" panose="020B0604020202020204" pitchFamily="34" charset="0"/>
              </a:rPr>
              <a:t>Safire</a:t>
            </a:r>
            <a:r>
              <a:rPr lang="fr-FR" sz="1600" dirty="0">
                <a:latin typeface="Arial" panose="020B0604020202020204" pitchFamily="34" charset="0"/>
              </a:rPr>
              <a:t> </a:t>
            </a:r>
            <a:endParaRPr lang="fr-FR" sz="1600" dirty="0">
              <a:latin typeface="Times New Roman" panose="02020603050405020304" pitchFamily="18" charset="0"/>
            </a:endParaRPr>
          </a:p>
          <a:p>
            <a:pPr marL="899160"/>
            <a:r>
              <a:rPr lang="fr-FR" sz="1600" b="1" dirty="0">
                <a:latin typeface="Arial" panose="020B0604020202020204" pitchFamily="34" charset="0"/>
              </a:rPr>
              <a:t>Formations IRA :</a:t>
            </a:r>
            <a:r>
              <a:rPr lang="fr-FR" sz="1600" dirty="0">
                <a:latin typeface="Times New Roman" panose="02020603050405020304" pitchFamily="18" charset="0"/>
              </a:rPr>
              <a:t> </a:t>
            </a:r>
            <a:r>
              <a:rPr lang="fr-FR" sz="1600" dirty="0">
                <a:latin typeface="Arial" panose="020B0604020202020204" pitchFamily="34" charset="0"/>
              </a:rPr>
              <a:t>Les programmes et fiches d’inscription sont disponibles sur le site de l’IRA</a:t>
            </a:r>
            <a:r>
              <a:rPr lang="fr-FR" sz="1600" dirty="0">
                <a:latin typeface="Times New Roman" panose="02020603050405020304" pitchFamily="18" charset="0"/>
              </a:rPr>
              <a:t> : </a:t>
            </a:r>
            <a:r>
              <a:rPr lang="fr-FR" sz="1600" b="1" u="sng" dirty="0">
                <a:latin typeface="Arial" panose="020B0604020202020204" pitchFamily="34" charset="0"/>
                <a:hlinkClick r:id="rId6">
                  <a:extLst>
                    <a:ext uri="{A12FA001-AC4F-418D-AE19-62706E023703}">
                      <ahyp:hlinkClr xmlns:ahyp="http://schemas.microsoft.com/office/drawing/2018/hyperlinkcolor" val="tx"/>
                    </a:ext>
                  </a:extLst>
                </a:hlinkClick>
              </a:rPr>
              <a:t>ici</a:t>
            </a:r>
            <a:r>
              <a:rPr lang="fr-FR" sz="1600" b="1" dirty="0">
                <a:latin typeface="Arial" panose="020B0604020202020204" pitchFamily="34" charset="0"/>
              </a:rPr>
              <a:t>,</a:t>
            </a:r>
            <a:endParaRPr lang="fr-FR" sz="1600" dirty="0">
              <a:latin typeface="Times New Roman" panose="02020603050405020304" pitchFamily="18" charset="0"/>
            </a:endParaRPr>
          </a:p>
          <a:p>
            <a:pPr marL="899160"/>
            <a:r>
              <a:rPr lang="fr-FR" sz="1600" dirty="0">
                <a:latin typeface="Arial" panose="020B0604020202020204" pitchFamily="34" charset="0"/>
              </a:rPr>
              <a:t>Les programmes et fiches d’inscription sont sur le site de l’IRA : </a:t>
            </a:r>
            <a:r>
              <a:rPr lang="fr-FR" sz="1600" u="sng" dirty="0">
                <a:latin typeface="Arial" panose="020B0604020202020204" pitchFamily="34" charset="0"/>
                <a:hlinkClick r:id="rId6">
                  <a:extLst>
                    <a:ext uri="{A12FA001-AC4F-418D-AE19-62706E023703}">
                      <ahyp:hlinkClr xmlns:ahyp="http://schemas.microsoft.com/office/drawing/2018/hyperlinkcolor" val="tx"/>
                    </a:ext>
                  </a:extLst>
                </a:hlinkClick>
              </a:rPr>
              <a:t>ici</a:t>
            </a:r>
            <a:r>
              <a:rPr lang="fr-FR" sz="1600" b="1" dirty="0">
                <a:latin typeface="Arial" panose="020B0604020202020204" pitchFamily="34" charset="0"/>
              </a:rPr>
              <a:t>  </a:t>
            </a:r>
            <a:endParaRPr lang="fr-FR" sz="1600" dirty="0">
              <a:latin typeface="Times New Roman" panose="02020603050405020304" pitchFamily="18" charset="0"/>
            </a:endParaRPr>
          </a:p>
          <a:p>
            <a:pPr marL="899160"/>
            <a:r>
              <a:rPr lang="fr-FR" sz="1600" b="1" dirty="0">
                <a:latin typeface="Arial" panose="020B0604020202020204" pitchFamily="34" charset="0"/>
              </a:rPr>
              <a:t>L’URFIST :</a:t>
            </a:r>
            <a:r>
              <a:rPr lang="fr-FR" sz="1600" dirty="0">
                <a:latin typeface="Arial" panose="020B0604020202020204" pitchFamily="34" charset="0"/>
              </a:rPr>
              <a:t> offre de formations disponible sur</a:t>
            </a:r>
            <a:r>
              <a:rPr lang="fr-FR" sz="1600" b="1" u="sng" dirty="0">
                <a:latin typeface="Arial" panose="020B0604020202020204" pitchFamily="34" charset="0"/>
              </a:rPr>
              <a:t> </a:t>
            </a:r>
            <a:r>
              <a:rPr lang="fr-FR" sz="1600" dirty="0">
                <a:latin typeface="Times New Roman" panose="02020603050405020304" pitchFamily="18" charset="0"/>
              </a:rPr>
              <a:t> </a:t>
            </a:r>
            <a:r>
              <a:rPr lang="fr-FR" sz="1600" u="sng" dirty="0">
                <a:latin typeface="Arial" panose="020B0604020202020204" pitchFamily="34" charset="0"/>
                <a:hlinkClick r:id="rId7">
                  <a:extLst>
                    <a:ext uri="{A12FA001-AC4F-418D-AE19-62706E023703}">
                      <ahyp:hlinkClr xmlns:ahyp="http://schemas.microsoft.com/office/drawing/2018/hyperlinkcolor" val="tx"/>
                    </a:ext>
                  </a:extLst>
                </a:hlinkClick>
              </a:rPr>
              <a:t>https://urfist.univ-rennes2.fr/</a:t>
            </a:r>
            <a:endParaRPr lang="fr-FR" sz="1600" dirty="0">
              <a:latin typeface="Times New Roman" panose="02020603050405020304" pitchFamily="18" charset="0"/>
            </a:endParaRPr>
          </a:p>
          <a:p>
            <a:pPr marL="899160"/>
            <a:r>
              <a:rPr lang="fr-FR" sz="1600" dirty="0">
                <a:latin typeface="Arial" panose="020B0604020202020204" pitchFamily="34" charset="0"/>
              </a:rPr>
              <a:t>L’</a:t>
            </a:r>
            <a:r>
              <a:rPr lang="fr-FR" sz="1600" b="1" dirty="0">
                <a:latin typeface="Arial" panose="020B0604020202020204" pitchFamily="34" charset="0"/>
              </a:rPr>
              <a:t>IDRIS</a:t>
            </a:r>
            <a:r>
              <a:rPr lang="fr-FR" sz="1600" dirty="0">
                <a:latin typeface="Arial" panose="020B0604020202020204" pitchFamily="34" charset="0"/>
              </a:rPr>
              <a:t> organise des formations spécifiques (Fortran, langage C, MPI, …). Plus d’infos et catalogue à l’adresse : </a:t>
            </a:r>
            <a:r>
              <a:rPr lang="fr-FR" sz="1600" u="sng" dirty="0">
                <a:latin typeface="Arial" panose="020B0604020202020204" pitchFamily="34" charset="0"/>
                <a:hlinkClick r:id="rId8">
                  <a:extLst>
                    <a:ext uri="{A12FA001-AC4F-418D-AE19-62706E023703}">
                      <ahyp:hlinkClr xmlns:ahyp="http://schemas.microsoft.com/office/drawing/2018/hyperlinkcolor" val="tx"/>
                    </a:ext>
                  </a:extLst>
                </a:hlinkClick>
              </a:rPr>
              <a:t>https://cours.idris.fr/</a:t>
            </a:r>
            <a:endParaRPr lang="fr-FR" sz="1600" dirty="0">
              <a:latin typeface="Times New Roman" panose="02020603050405020304" pitchFamily="18" charset="0"/>
            </a:endParaRPr>
          </a:p>
          <a:p>
            <a:br>
              <a:rPr lang="fr-FR" sz="1600" dirty="0"/>
            </a:br>
            <a:endParaRPr lang="fr-FR" sz="1600" dirty="0"/>
          </a:p>
        </p:txBody>
      </p:sp>
      <p:sp>
        <p:nvSpPr>
          <p:cNvPr id="11" name="ZoneTexte 10">
            <a:extLst>
              <a:ext uri="{FF2B5EF4-FFF2-40B4-BE49-F238E27FC236}">
                <a16:creationId xmlns:a16="http://schemas.microsoft.com/office/drawing/2014/main" id="{C5396AF4-BA0F-4A4A-AA46-EBCAB1F8F5DC}"/>
              </a:ext>
            </a:extLst>
          </p:cNvPr>
          <p:cNvSpPr txBox="1"/>
          <p:nvPr/>
        </p:nvSpPr>
        <p:spPr>
          <a:xfrm>
            <a:off x="296702" y="4450235"/>
            <a:ext cx="2496646" cy="461665"/>
          </a:xfrm>
          <a:prstGeom prst="rect">
            <a:avLst/>
          </a:prstGeom>
          <a:noFill/>
        </p:spPr>
        <p:txBody>
          <a:bodyPr wrap="none" rtlCol="0">
            <a:spAutoFit/>
          </a:bodyPr>
          <a:lstStyle/>
          <a:p>
            <a:r>
              <a:rPr lang="fr-FR" sz="2400" dirty="0">
                <a:solidFill>
                  <a:srgbClr val="0070C0"/>
                </a:solidFill>
              </a:rPr>
              <a:t>Autres organismes</a:t>
            </a:r>
          </a:p>
        </p:txBody>
      </p:sp>
    </p:spTree>
    <p:extLst>
      <p:ext uri="{BB962C8B-B14F-4D97-AF65-F5344CB8AC3E}">
        <p14:creationId xmlns:p14="http://schemas.microsoft.com/office/powerpoint/2010/main" val="159976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02F6D472-56AD-E04A-9A38-285826BF2639}"/>
              </a:ext>
            </a:extLst>
          </p:cNvPr>
          <p:cNvSpPr txBox="1"/>
          <p:nvPr/>
        </p:nvSpPr>
        <p:spPr>
          <a:xfrm>
            <a:off x="472190" y="1491521"/>
            <a:ext cx="5843651" cy="461665"/>
          </a:xfrm>
          <a:prstGeom prst="rect">
            <a:avLst/>
          </a:prstGeom>
          <a:noFill/>
        </p:spPr>
        <p:txBody>
          <a:bodyPr wrap="none" rtlCol="0">
            <a:spAutoFit/>
          </a:bodyPr>
          <a:lstStyle/>
          <a:p>
            <a:r>
              <a:rPr lang="fr-FR" sz="2400" dirty="0">
                <a:solidFill>
                  <a:schemeClr val="accent1"/>
                </a:solidFill>
              </a:rPr>
              <a:t>Si la formation souhaitée n’est pas proposée?</a:t>
            </a:r>
          </a:p>
        </p:txBody>
      </p:sp>
      <p:sp>
        <p:nvSpPr>
          <p:cNvPr id="7" name="ZoneTexte 6">
            <a:extLst>
              <a:ext uri="{FF2B5EF4-FFF2-40B4-BE49-F238E27FC236}">
                <a16:creationId xmlns:a16="http://schemas.microsoft.com/office/drawing/2014/main" id="{B2EE46F9-91DC-C24A-8A45-CF73416C0BEE}"/>
              </a:ext>
            </a:extLst>
          </p:cNvPr>
          <p:cNvSpPr txBox="1"/>
          <p:nvPr/>
        </p:nvSpPr>
        <p:spPr>
          <a:xfrm>
            <a:off x="759785" y="2416852"/>
            <a:ext cx="10608802" cy="461665"/>
          </a:xfrm>
          <a:prstGeom prst="rect">
            <a:avLst/>
          </a:prstGeom>
          <a:noFill/>
        </p:spPr>
        <p:txBody>
          <a:bodyPr wrap="none" rtlCol="0">
            <a:spAutoFit/>
          </a:bodyPr>
          <a:lstStyle/>
          <a:p>
            <a:r>
              <a:rPr lang="fr-FR" sz="2400" dirty="0">
                <a:sym typeface="Wingdings" pitchFamily="2" charset="2"/>
              </a:rPr>
              <a:t> Demande via le PFU </a:t>
            </a:r>
            <a:r>
              <a:rPr lang="fr-FR" sz="2400" dirty="0">
                <a:solidFill>
                  <a:schemeClr val="accent1"/>
                </a:solidFill>
                <a:sym typeface="Wingdings" pitchFamily="2" charset="2"/>
              </a:rPr>
              <a:t>Important d’en parler avec les </a:t>
            </a:r>
            <a:r>
              <a:rPr lang="fr-FR" sz="2400" dirty="0" err="1">
                <a:solidFill>
                  <a:schemeClr val="accent1"/>
                </a:solidFill>
                <a:sym typeface="Wingdings" pitchFamily="2" charset="2"/>
              </a:rPr>
              <a:t>Cofos</a:t>
            </a:r>
            <a:r>
              <a:rPr lang="fr-FR" sz="2400" dirty="0">
                <a:solidFill>
                  <a:schemeClr val="accent1"/>
                </a:solidFill>
                <a:sym typeface="Wingdings" pitchFamily="2" charset="2"/>
              </a:rPr>
              <a:t> avant fin Septembre!</a:t>
            </a:r>
            <a:endParaRPr lang="fr-FR" sz="2400" dirty="0">
              <a:solidFill>
                <a:schemeClr val="accent1"/>
              </a:solidFill>
            </a:endParaRPr>
          </a:p>
        </p:txBody>
      </p:sp>
      <p:sp>
        <p:nvSpPr>
          <p:cNvPr id="8" name="ZoneTexte 7">
            <a:extLst>
              <a:ext uri="{FF2B5EF4-FFF2-40B4-BE49-F238E27FC236}">
                <a16:creationId xmlns:a16="http://schemas.microsoft.com/office/drawing/2014/main" id="{765898E1-0426-8C42-BC17-75D08B61A55C}"/>
              </a:ext>
            </a:extLst>
          </p:cNvPr>
          <p:cNvSpPr txBox="1"/>
          <p:nvPr/>
        </p:nvSpPr>
        <p:spPr>
          <a:xfrm>
            <a:off x="759785" y="3079195"/>
            <a:ext cx="10495692" cy="830997"/>
          </a:xfrm>
          <a:prstGeom prst="rect">
            <a:avLst/>
          </a:prstGeom>
          <a:noFill/>
        </p:spPr>
        <p:txBody>
          <a:bodyPr wrap="square" rtlCol="0">
            <a:spAutoFit/>
          </a:bodyPr>
          <a:lstStyle/>
          <a:p>
            <a:r>
              <a:rPr lang="fr-FR" sz="2400" dirty="0">
                <a:sym typeface="Wingdings" pitchFamily="2" charset="2"/>
              </a:rPr>
              <a:t> Formation intra Unité: </a:t>
            </a:r>
            <a:r>
              <a:rPr lang="fr-FR" sz="2400" dirty="0">
                <a:solidFill>
                  <a:schemeClr val="accent1"/>
                </a:solidFill>
                <a:sym typeface="Wingdings" pitchFamily="2" charset="2"/>
              </a:rPr>
              <a:t>Demande de financement au CNRS pour une formation en interne si plusieurs personnes du labo concernées.</a:t>
            </a:r>
            <a:endParaRPr lang="fr-FR" sz="2400" dirty="0">
              <a:solidFill>
                <a:schemeClr val="accent1"/>
              </a:solidFill>
            </a:endParaRPr>
          </a:p>
        </p:txBody>
      </p:sp>
      <p:sp>
        <p:nvSpPr>
          <p:cNvPr id="10" name="ZoneTexte 9">
            <a:extLst>
              <a:ext uri="{FF2B5EF4-FFF2-40B4-BE49-F238E27FC236}">
                <a16:creationId xmlns:a16="http://schemas.microsoft.com/office/drawing/2014/main" id="{E306A3DB-5337-3049-BECC-90CD272FF945}"/>
              </a:ext>
            </a:extLst>
          </p:cNvPr>
          <p:cNvSpPr txBox="1"/>
          <p:nvPr/>
        </p:nvSpPr>
        <p:spPr>
          <a:xfrm>
            <a:off x="759785" y="4110870"/>
            <a:ext cx="10495692" cy="830997"/>
          </a:xfrm>
          <a:prstGeom prst="rect">
            <a:avLst/>
          </a:prstGeom>
          <a:noFill/>
        </p:spPr>
        <p:txBody>
          <a:bodyPr wrap="square" rtlCol="0">
            <a:spAutoFit/>
          </a:bodyPr>
          <a:lstStyle/>
          <a:p>
            <a:r>
              <a:rPr lang="fr-FR" sz="2400" dirty="0">
                <a:sym typeface="Wingdings" pitchFamily="2" charset="2"/>
              </a:rPr>
              <a:t> Formation individuelle: </a:t>
            </a:r>
            <a:r>
              <a:rPr lang="fr-FR" sz="2400" dirty="0">
                <a:solidFill>
                  <a:schemeClr val="accent1"/>
                </a:solidFill>
                <a:sym typeface="Wingdings" pitchFamily="2" charset="2"/>
              </a:rPr>
              <a:t>Demande de financement au CNRS pour une formation répondant au besoin spécifique d’un seul agent.</a:t>
            </a:r>
            <a:endParaRPr lang="fr-FR" sz="2400" dirty="0">
              <a:solidFill>
                <a:schemeClr val="accent1"/>
              </a:solidFill>
            </a:endParaRPr>
          </a:p>
        </p:txBody>
      </p:sp>
      <p:sp>
        <p:nvSpPr>
          <p:cNvPr id="12" name="ZoneTexte 11">
            <a:extLst>
              <a:ext uri="{FF2B5EF4-FFF2-40B4-BE49-F238E27FC236}">
                <a16:creationId xmlns:a16="http://schemas.microsoft.com/office/drawing/2014/main" id="{CA391AE6-1852-FF40-85E4-789946E9E9CB}"/>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Tree>
    <p:extLst>
      <p:ext uri="{BB962C8B-B14F-4D97-AF65-F5344CB8AC3E}">
        <p14:creationId xmlns:p14="http://schemas.microsoft.com/office/powerpoint/2010/main" val="2276285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75B10B6-F861-D14E-AFB9-4A92B13A3922}"/>
              </a:ext>
            </a:extLst>
          </p:cNvPr>
          <p:cNvPicPr>
            <a:picLocks noChangeAspect="1"/>
          </p:cNvPicPr>
          <p:nvPr/>
        </p:nvPicPr>
        <p:blipFill rotWithShape="1">
          <a:blip r:embed="rId2"/>
          <a:srcRect t="1534"/>
          <a:stretch/>
        </p:blipFill>
        <p:spPr>
          <a:xfrm>
            <a:off x="442451" y="1824797"/>
            <a:ext cx="11174361" cy="3842780"/>
          </a:xfrm>
          <a:prstGeom prst="rect">
            <a:avLst/>
          </a:prstGeom>
        </p:spPr>
      </p:pic>
      <p:sp>
        <p:nvSpPr>
          <p:cNvPr id="6" name="ZoneTexte 5">
            <a:extLst>
              <a:ext uri="{FF2B5EF4-FFF2-40B4-BE49-F238E27FC236}">
                <a16:creationId xmlns:a16="http://schemas.microsoft.com/office/drawing/2014/main" id="{028BDF6B-AF85-DA46-AA27-35EF45FDE1F5}"/>
              </a:ext>
            </a:extLst>
          </p:cNvPr>
          <p:cNvSpPr txBox="1"/>
          <p:nvPr/>
        </p:nvSpPr>
        <p:spPr>
          <a:xfrm>
            <a:off x="442451" y="1211302"/>
            <a:ext cx="4470134" cy="461665"/>
          </a:xfrm>
          <a:prstGeom prst="rect">
            <a:avLst/>
          </a:prstGeom>
          <a:noFill/>
        </p:spPr>
        <p:txBody>
          <a:bodyPr wrap="none" rtlCol="0">
            <a:spAutoFit/>
          </a:bodyPr>
          <a:lstStyle/>
          <a:p>
            <a:r>
              <a:rPr lang="fr-FR" sz="2400" dirty="0">
                <a:solidFill>
                  <a:schemeClr val="accent1"/>
                </a:solidFill>
              </a:rPr>
              <a:t>Qui prend en charge la formation?</a:t>
            </a:r>
          </a:p>
        </p:txBody>
      </p:sp>
      <p:sp>
        <p:nvSpPr>
          <p:cNvPr id="7" name="ZoneTexte 6">
            <a:extLst>
              <a:ext uri="{FF2B5EF4-FFF2-40B4-BE49-F238E27FC236}">
                <a16:creationId xmlns:a16="http://schemas.microsoft.com/office/drawing/2014/main" id="{324F8C5E-0972-0F43-BC51-38C6D9817E71}"/>
              </a:ext>
            </a:extLst>
          </p:cNvPr>
          <p:cNvSpPr txBox="1"/>
          <p:nvPr/>
        </p:nvSpPr>
        <p:spPr>
          <a:xfrm>
            <a:off x="4906378" y="262087"/>
            <a:ext cx="2669642" cy="461665"/>
          </a:xfrm>
          <a:prstGeom prst="rect">
            <a:avLst/>
          </a:prstGeom>
          <a:noFill/>
        </p:spPr>
        <p:txBody>
          <a:bodyPr wrap="none" rtlCol="0">
            <a:spAutoFit/>
          </a:bodyPr>
          <a:lstStyle/>
          <a:p>
            <a:r>
              <a:rPr lang="fr-FR" sz="2400" b="1" dirty="0"/>
              <a:t>Mission COFO LS2N</a:t>
            </a:r>
          </a:p>
        </p:txBody>
      </p:sp>
    </p:spTree>
    <p:extLst>
      <p:ext uri="{BB962C8B-B14F-4D97-AF65-F5344CB8AC3E}">
        <p14:creationId xmlns:p14="http://schemas.microsoft.com/office/powerpoint/2010/main" val="151380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02F6D472-56AD-E04A-9A38-285826BF2639}"/>
              </a:ext>
            </a:extLst>
          </p:cNvPr>
          <p:cNvSpPr txBox="1"/>
          <p:nvPr/>
        </p:nvSpPr>
        <p:spPr>
          <a:xfrm>
            <a:off x="472190" y="1038229"/>
            <a:ext cx="5433475" cy="461665"/>
          </a:xfrm>
          <a:prstGeom prst="rect">
            <a:avLst/>
          </a:prstGeom>
          <a:noFill/>
        </p:spPr>
        <p:txBody>
          <a:bodyPr wrap="none" rtlCol="0">
            <a:spAutoFit/>
          </a:bodyPr>
          <a:lstStyle/>
          <a:p>
            <a:r>
              <a:rPr lang="fr-FR" sz="2400" dirty="0">
                <a:solidFill>
                  <a:schemeClr val="accent1"/>
                </a:solidFill>
              </a:rPr>
              <a:t>Comment améliorer l’élaboration du PFU?</a:t>
            </a:r>
          </a:p>
        </p:txBody>
      </p:sp>
      <p:sp>
        <p:nvSpPr>
          <p:cNvPr id="7" name="ZoneTexte 6">
            <a:extLst>
              <a:ext uri="{FF2B5EF4-FFF2-40B4-BE49-F238E27FC236}">
                <a16:creationId xmlns:a16="http://schemas.microsoft.com/office/drawing/2014/main" id="{B2EE46F9-91DC-C24A-8A45-CF73416C0BEE}"/>
              </a:ext>
            </a:extLst>
          </p:cNvPr>
          <p:cNvSpPr txBox="1"/>
          <p:nvPr/>
        </p:nvSpPr>
        <p:spPr>
          <a:xfrm>
            <a:off x="781908" y="2920007"/>
            <a:ext cx="11142767" cy="830997"/>
          </a:xfrm>
          <a:prstGeom prst="rect">
            <a:avLst/>
          </a:prstGeom>
          <a:noFill/>
        </p:spPr>
        <p:txBody>
          <a:bodyPr wrap="square" rtlCol="0">
            <a:spAutoFit/>
          </a:bodyPr>
          <a:lstStyle/>
          <a:p>
            <a:r>
              <a:rPr lang="fr-FR" sz="2400" dirty="0">
                <a:sym typeface="Wingdings" pitchFamily="2" charset="2"/>
              </a:rPr>
              <a:t> Donner des retours sur les formations suivies:  </a:t>
            </a:r>
            <a:r>
              <a:rPr lang="fr-FR" sz="2400" dirty="0">
                <a:solidFill>
                  <a:schemeClr val="accent1"/>
                </a:solidFill>
                <a:sym typeface="Wingdings" pitchFamily="2" charset="2"/>
              </a:rPr>
              <a:t>soit pour valider les contenus proposés soit pour faire des propositions d’amélioration.</a:t>
            </a:r>
            <a:endParaRPr lang="fr-FR" sz="2400" dirty="0">
              <a:solidFill>
                <a:schemeClr val="accent1"/>
              </a:solidFill>
            </a:endParaRPr>
          </a:p>
        </p:txBody>
      </p:sp>
      <p:sp>
        <p:nvSpPr>
          <p:cNvPr id="8" name="ZoneTexte 7">
            <a:extLst>
              <a:ext uri="{FF2B5EF4-FFF2-40B4-BE49-F238E27FC236}">
                <a16:creationId xmlns:a16="http://schemas.microsoft.com/office/drawing/2014/main" id="{765898E1-0426-8C42-BC17-75D08B61A55C}"/>
              </a:ext>
            </a:extLst>
          </p:cNvPr>
          <p:cNvSpPr txBox="1"/>
          <p:nvPr/>
        </p:nvSpPr>
        <p:spPr>
          <a:xfrm>
            <a:off x="781908" y="4013021"/>
            <a:ext cx="10970381" cy="2308324"/>
          </a:xfrm>
          <a:prstGeom prst="rect">
            <a:avLst/>
          </a:prstGeom>
          <a:noFill/>
        </p:spPr>
        <p:txBody>
          <a:bodyPr wrap="square" rtlCol="0">
            <a:spAutoFit/>
          </a:bodyPr>
          <a:lstStyle/>
          <a:p>
            <a:pPr marL="285750" indent="-285750">
              <a:buFont typeface="Wingdings" pitchFamily="2" charset="2"/>
              <a:buChar char="à"/>
            </a:pPr>
            <a:r>
              <a:rPr lang="fr-FR" sz="2400" dirty="0">
                <a:sym typeface="Wingdings" pitchFamily="2" charset="2"/>
              </a:rPr>
              <a:t>Renseigner les </a:t>
            </a:r>
            <a:r>
              <a:rPr lang="fr-FR" sz="2400" dirty="0" err="1">
                <a:sym typeface="Wingdings" pitchFamily="2" charset="2"/>
              </a:rPr>
              <a:t>Cofos</a:t>
            </a:r>
            <a:r>
              <a:rPr lang="fr-FR" sz="2400" dirty="0">
                <a:sym typeface="Wingdings" pitchFamily="2" charset="2"/>
              </a:rPr>
              <a:t> sur les formations (et de qualité) suivies dans d’autres cadres. </a:t>
            </a:r>
            <a:r>
              <a:rPr lang="fr-FR" sz="2400" dirty="0">
                <a:solidFill>
                  <a:schemeClr val="accent1"/>
                </a:solidFill>
                <a:sym typeface="Wingdings" pitchFamily="2" charset="2"/>
              </a:rPr>
              <a:t>Elles peuvent être ajoutées au catalogue du CNRS ou éventuellement des demandes de financement peuvent être faites.</a:t>
            </a:r>
          </a:p>
          <a:p>
            <a:pPr marL="285750" indent="-285750">
              <a:buFont typeface="Wingdings" pitchFamily="2" charset="2"/>
              <a:buChar char="à"/>
            </a:pPr>
            <a:endParaRPr lang="fr-FR" sz="2400" dirty="0">
              <a:sym typeface="Wingdings" pitchFamily="2" charset="2"/>
            </a:endParaRPr>
          </a:p>
          <a:p>
            <a:r>
              <a:rPr lang="fr-FR" sz="2400" dirty="0">
                <a:sym typeface="Wingdings" pitchFamily="2" charset="2"/>
              </a:rPr>
              <a:t>    </a:t>
            </a:r>
            <a:r>
              <a:rPr lang="fr-FR" sz="2400" dirty="0">
                <a:solidFill>
                  <a:schemeClr val="accent1"/>
                </a:solidFill>
                <a:sym typeface="Wingdings" pitchFamily="2" charset="2"/>
              </a:rPr>
              <a:t>Dans tous les cas, avoir l’information peut aider des collègues qui auraient un besoin de formations similaires.</a:t>
            </a:r>
            <a:endParaRPr lang="fr-FR" sz="2400" dirty="0">
              <a:solidFill>
                <a:schemeClr val="accent1"/>
              </a:solidFill>
            </a:endParaRPr>
          </a:p>
        </p:txBody>
      </p:sp>
      <p:sp>
        <p:nvSpPr>
          <p:cNvPr id="9" name="ZoneTexte 8">
            <a:extLst>
              <a:ext uri="{FF2B5EF4-FFF2-40B4-BE49-F238E27FC236}">
                <a16:creationId xmlns:a16="http://schemas.microsoft.com/office/drawing/2014/main" id="{6B8019E8-698A-4542-AD21-9CBD619C4892}"/>
              </a:ext>
            </a:extLst>
          </p:cNvPr>
          <p:cNvSpPr txBox="1"/>
          <p:nvPr/>
        </p:nvSpPr>
        <p:spPr>
          <a:xfrm>
            <a:off x="781908" y="1722834"/>
            <a:ext cx="11262847" cy="830997"/>
          </a:xfrm>
          <a:prstGeom prst="rect">
            <a:avLst/>
          </a:prstGeom>
          <a:noFill/>
        </p:spPr>
        <p:txBody>
          <a:bodyPr wrap="square" rtlCol="0">
            <a:spAutoFit/>
          </a:bodyPr>
          <a:lstStyle/>
          <a:p>
            <a:r>
              <a:rPr lang="fr-FR" sz="2400" dirty="0">
                <a:sym typeface="Wingdings" pitchFamily="2" charset="2"/>
              </a:rPr>
              <a:t> Se questionner régulièrement en équipe sur les besoins en formation et les faire remonter aux </a:t>
            </a:r>
            <a:r>
              <a:rPr lang="fr-FR" sz="2400" dirty="0" err="1">
                <a:sym typeface="Wingdings" pitchFamily="2" charset="2"/>
              </a:rPr>
              <a:t>Cofos</a:t>
            </a:r>
            <a:r>
              <a:rPr lang="fr-FR" sz="2400" dirty="0">
                <a:sym typeface="Wingdings" pitchFamily="2" charset="2"/>
              </a:rPr>
              <a:t>.</a:t>
            </a:r>
            <a:endParaRPr lang="fr-FR" sz="2400" dirty="0"/>
          </a:p>
        </p:txBody>
      </p:sp>
      <p:cxnSp>
        <p:nvCxnSpPr>
          <p:cNvPr id="3" name="Connecteur en angle 2">
            <a:extLst>
              <a:ext uri="{FF2B5EF4-FFF2-40B4-BE49-F238E27FC236}">
                <a16:creationId xmlns:a16="http://schemas.microsoft.com/office/drawing/2014/main" id="{01121A3B-849F-F14C-A96D-0A680B7726B6}"/>
              </a:ext>
            </a:extLst>
          </p:cNvPr>
          <p:cNvCxnSpPr>
            <a:cxnSpLocks/>
          </p:cNvCxnSpPr>
          <p:nvPr/>
        </p:nvCxnSpPr>
        <p:spPr>
          <a:xfrm rot="16200000" flipH="1">
            <a:off x="1143290" y="5183843"/>
            <a:ext cx="459895" cy="301532"/>
          </a:xfrm>
          <a:prstGeom prst="bentConnector3">
            <a:avLst>
              <a:gd name="adj1" fmla="val 38104"/>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CA391AE6-1852-FF40-85E4-789946E9E9CB}"/>
              </a:ext>
            </a:extLst>
          </p:cNvPr>
          <p:cNvSpPr txBox="1"/>
          <p:nvPr/>
        </p:nvSpPr>
        <p:spPr>
          <a:xfrm>
            <a:off x="4729398" y="247338"/>
            <a:ext cx="2669642" cy="461665"/>
          </a:xfrm>
          <a:prstGeom prst="rect">
            <a:avLst/>
          </a:prstGeom>
          <a:noFill/>
        </p:spPr>
        <p:txBody>
          <a:bodyPr wrap="none" rtlCol="0">
            <a:spAutoFit/>
          </a:bodyPr>
          <a:lstStyle/>
          <a:p>
            <a:r>
              <a:rPr lang="fr-FR" sz="2400" b="1" dirty="0"/>
              <a:t>Mission COFO LS2N</a:t>
            </a:r>
          </a:p>
        </p:txBody>
      </p:sp>
    </p:spTree>
    <p:extLst>
      <p:ext uri="{BB962C8B-B14F-4D97-AF65-F5344CB8AC3E}">
        <p14:creationId xmlns:p14="http://schemas.microsoft.com/office/powerpoint/2010/main" val="2558029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1A674642-9E98-7646-8D09-8E8BCECA80D2}"/>
              </a:ext>
            </a:extLst>
          </p:cNvPr>
          <p:cNvSpPr>
            <a:spLocks noChangeArrowheads="1"/>
          </p:cNvSpPr>
          <p:nvPr/>
        </p:nvSpPr>
        <p:spPr bwMode="auto">
          <a:xfrm>
            <a:off x="301711" y="88920"/>
            <a:ext cx="9166753" cy="6672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58700" rIns="0" bIns="7935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900" b="1" i="0" u="none" strike="noStrike" cap="none" normalizeH="0" baseline="0" dirty="0">
                <a:ln>
                  <a:noFill/>
                </a:ln>
                <a:solidFill>
                  <a:srgbClr val="000000"/>
                </a:solidFill>
                <a:effectLst/>
                <a:latin typeface="Libre Franklin"/>
              </a:rPr>
              <a:t> Quels sont les dispositifs de formation au CNRS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900" b="1" i="0" u="none" strike="noStrike" cap="none" normalizeH="0" baseline="0" dirty="0">
                <a:ln>
                  <a:noFill/>
                </a:ln>
                <a:solidFill>
                  <a:srgbClr val="000000"/>
                </a:solidFill>
                <a:effectLst/>
                <a:latin typeface="Libre Franklin"/>
              </a:rPr>
              <a:t>                                     </a:t>
            </a:r>
            <a:br>
              <a:rPr kumimoji="0" lang="fr-FR" altLang="fr-FR" sz="1600" b="1" i="0" u="none" strike="noStrike" cap="none" normalizeH="0" baseline="0" dirty="0">
                <a:ln>
                  <a:noFill/>
                </a:ln>
                <a:solidFill>
                  <a:srgbClr val="000000"/>
                </a:solidFill>
                <a:effectLst/>
                <a:latin typeface="Libre Franklin"/>
              </a:rPr>
            </a:br>
            <a:r>
              <a:rPr kumimoji="0" lang="fr-FR" altLang="fr-FR" sz="1600" b="1" i="0" u="none" strike="noStrike" cap="none" normalizeH="0" baseline="0" dirty="0">
                <a:ln>
                  <a:noFill/>
                </a:ln>
                <a:solidFill>
                  <a:srgbClr val="000000"/>
                </a:solidFill>
                <a:effectLst/>
                <a:latin typeface="Libre Franklin"/>
              </a:rPr>
              <a:t> • </a:t>
            </a:r>
            <a:r>
              <a:rPr kumimoji="0" lang="fr-FR" altLang="fr-FR" sz="2000" b="1" i="0" u="none" strike="noStrike" cap="none" normalizeH="0" baseline="0" dirty="0">
                <a:ln>
                  <a:noFill/>
                </a:ln>
                <a:solidFill>
                  <a:srgbClr val="000000"/>
                </a:solidFill>
                <a:effectLst/>
                <a:latin typeface="Libre Franklin"/>
              </a:rPr>
              <a:t>Le dispositif au service de la carrière des agents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Le plan de formation</a:t>
            </a:r>
            <a:r>
              <a:rPr kumimoji="0" lang="fr-FR" altLang="fr-FR" sz="1600" b="0" i="0" u="none" strike="noStrike" cap="none" normalizeH="0" baseline="0" dirty="0">
                <a:ln>
                  <a:noFill/>
                </a:ln>
                <a:solidFill>
                  <a:srgbClr val="676767"/>
                </a:solidFill>
                <a:effectLst/>
                <a:latin typeface="Libre Franklin"/>
              </a:rPr>
              <a:t> prévoit des actions de formation statutaires ou continues à destination des agents. L'administration est à l'initiative du plan de formation.</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Le bilan de compétences</a:t>
            </a:r>
            <a:r>
              <a:rPr kumimoji="0" lang="fr-FR" altLang="fr-FR" sz="1600" b="0" i="0" u="none" strike="noStrike" cap="none" normalizeH="0" baseline="0" dirty="0">
                <a:ln>
                  <a:noFill/>
                </a:ln>
                <a:solidFill>
                  <a:srgbClr val="676767"/>
                </a:solidFill>
                <a:effectLst/>
                <a:latin typeface="Libre Franklin"/>
              </a:rPr>
              <a:t> peut être accordé pour permettre à l'agent d'effectuer une mobilité.</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La période de professionnalisation</a:t>
            </a:r>
            <a:r>
              <a:rPr kumimoji="0" lang="fr-FR" altLang="fr-FR" sz="1600" b="0" i="0" u="none" strike="noStrike" cap="none" normalizeH="0" baseline="0" dirty="0">
                <a:ln>
                  <a:noFill/>
                </a:ln>
                <a:solidFill>
                  <a:srgbClr val="676767"/>
                </a:solidFill>
                <a:effectLst/>
                <a:latin typeface="Libre Franklin"/>
              </a:rPr>
              <a:t> d'une durée maximale de 6 mois comporte une activité de service et des actions de formation en alternance. Elle accompagne les agents dans la construction d'un parcours professionnel. </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dirty="0">
                <a:ln>
                  <a:noFill/>
                </a:ln>
                <a:solidFill>
                  <a:srgbClr val="676767"/>
                </a:solidFill>
                <a:effectLst/>
                <a:latin typeface="Libre Franklin"/>
              </a:rPr>
              <a:t> </a:t>
            </a:r>
            <a:endParaRPr kumimoji="0" lang="fr-FR" altLang="fr-FR" sz="1600" b="1" i="0" u="none" strike="noStrike" cap="none" normalizeH="0" baseline="0" dirty="0">
              <a:ln>
                <a:noFill/>
              </a:ln>
              <a:solidFill>
                <a:srgbClr val="000000"/>
              </a:solidFill>
              <a:effectLst/>
              <a:latin typeface="Libre Franklin"/>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000000"/>
                </a:solidFill>
                <a:effectLst/>
                <a:latin typeface="Libre Franklin"/>
              </a:rPr>
              <a:t>• </a:t>
            </a:r>
            <a:r>
              <a:rPr kumimoji="0" lang="fr-FR" altLang="fr-FR" sz="2000" b="1" i="0" u="none" strike="noStrike" cap="none" normalizeH="0" baseline="0" dirty="0">
                <a:ln>
                  <a:noFill/>
                </a:ln>
                <a:solidFill>
                  <a:srgbClr val="000000"/>
                </a:solidFill>
                <a:effectLst/>
                <a:latin typeface="Libre Franklin"/>
              </a:rPr>
              <a:t>Un dispositif au service de la promotion interne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Les préparations aux examens et concours administratifs</a:t>
            </a:r>
            <a:r>
              <a:rPr kumimoji="0" lang="fr-FR" altLang="fr-FR" sz="1600" b="0" i="0" u="none" strike="noStrike" cap="none" normalizeH="0" baseline="0" dirty="0">
                <a:ln>
                  <a:noFill/>
                </a:ln>
                <a:solidFill>
                  <a:srgbClr val="676767"/>
                </a:solidFill>
                <a:effectLst/>
                <a:latin typeface="Libre Franklin"/>
              </a:rPr>
              <a:t> et autres procédures de sélection.</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La Validation des Acquis de l'Expérience (VAE)</a:t>
            </a:r>
            <a:r>
              <a:rPr kumimoji="0" lang="fr-FR" altLang="fr-FR" sz="1600" b="0" i="0" u="none" strike="noStrike" cap="none" normalizeH="0" baseline="0" dirty="0">
                <a:ln>
                  <a:noFill/>
                </a:ln>
                <a:solidFill>
                  <a:srgbClr val="676767"/>
                </a:solidFill>
                <a:effectLst/>
                <a:latin typeface="Libre Franklin"/>
              </a:rPr>
              <a:t> en vue d'obtenir tout ou partie d'un diplôme, titre ou certification professionnelle.</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 La Reconnaissance des Acquis de l'Expérience Professionnelle (RAEP)</a:t>
            </a:r>
            <a:r>
              <a:rPr kumimoji="0" lang="fr-FR" altLang="fr-FR" sz="1600" b="0" i="0" u="none" strike="noStrike" cap="none" normalizeH="0" baseline="0" dirty="0">
                <a:ln>
                  <a:noFill/>
                </a:ln>
                <a:solidFill>
                  <a:srgbClr val="676767"/>
                </a:solidFill>
                <a:effectLst/>
                <a:latin typeface="Libre Franklin"/>
              </a:rPr>
              <a:t>est un type d'épreuve de concours ou d'examen professionnel qui permet aux candidats de valoriser l'expérience professionnelle acquise.</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dirty="0">
                <a:ln>
                  <a:noFill/>
                </a:ln>
                <a:solidFill>
                  <a:srgbClr val="676767"/>
                </a:solidFill>
                <a:effectLst/>
                <a:latin typeface="Libre Franklin"/>
              </a:rPr>
              <a:t> </a:t>
            </a:r>
            <a:endParaRPr kumimoji="0" lang="fr-FR" altLang="fr-FR" sz="1600" b="1" i="0" u="none" strike="noStrike" cap="none" normalizeH="0" baseline="0" dirty="0">
              <a:ln>
                <a:noFill/>
              </a:ln>
              <a:solidFill>
                <a:srgbClr val="000000"/>
              </a:solidFill>
              <a:effectLst/>
              <a:latin typeface="Libre Franklin"/>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000000"/>
                </a:solidFill>
                <a:effectLst/>
                <a:latin typeface="Libre Franklin"/>
              </a:rPr>
              <a:t>• </a:t>
            </a:r>
            <a:r>
              <a:rPr kumimoji="0" lang="fr-FR" altLang="fr-FR" sz="2000" b="1" i="0" u="none" strike="noStrike" cap="none" normalizeH="0" baseline="0" dirty="0">
                <a:ln>
                  <a:noFill/>
                </a:ln>
                <a:solidFill>
                  <a:srgbClr val="000000"/>
                </a:solidFill>
                <a:effectLst/>
                <a:latin typeface="Libre Franklin"/>
              </a:rPr>
              <a:t>Un dispositif de formation à caractère personnel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Le Congé de Formation Professionnelle</a:t>
            </a:r>
            <a:r>
              <a:rPr kumimoji="0" lang="fr-FR" altLang="fr-FR" sz="1600" b="0" i="0" u="none" strike="noStrike" cap="none" normalizeH="0" baseline="0" dirty="0">
                <a:ln>
                  <a:noFill/>
                </a:ln>
                <a:solidFill>
                  <a:srgbClr val="676767"/>
                </a:solidFill>
                <a:effectLst/>
                <a:latin typeface="Libre Franklin"/>
              </a:rPr>
              <a:t> permet à l'agent de compléter sa formation en vue de satisfaire des projets professionnels ou personnels. Le congé de formation est une autorisation d'absence d'une durée maximale de 3 ans sur l'ensemble de la carrière.</a:t>
            </a: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676767"/>
                </a:solidFill>
                <a:effectLst/>
                <a:latin typeface="Libre Franklin"/>
              </a:rPr>
              <a:t>Le Compte Personnel d'Activité</a:t>
            </a:r>
            <a:r>
              <a:rPr kumimoji="0" lang="fr-FR" altLang="fr-FR" sz="1600" b="0" i="0" u="none" strike="noStrike" cap="none" normalizeH="0" baseline="0" dirty="0">
                <a:ln>
                  <a:noFill/>
                </a:ln>
                <a:solidFill>
                  <a:srgbClr val="676767"/>
                </a:solidFill>
                <a:effectLst/>
                <a:latin typeface="Libre Franklin"/>
              </a:rPr>
              <a:t> a pour objectifs de renforcer l'autonomie de son titulaire dans la mobilisation de son droit à la formation </a:t>
            </a:r>
            <a:r>
              <a:rPr kumimoji="0" lang="fr-FR" altLang="fr-FR" sz="1600" b="1" i="0" u="none" strike="noStrike" cap="none" normalizeH="0" baseline="0" dirty="0">
                <a:ln>
                  <a:noFill/>
                </a:ln>
                <a:solidFill>
                  <a:srgbClr val="676767"/>
                </a:solidFill>
                <a:effectLst/>
                <a:latin typeface="Libre Franklin"/>
              </a:rPr>
              <a:t>(CPF)</a:t>
            </a:r>
            <a:r>
              <a:rPr kumimoji="0" lang="fr-FR" altLang="fr-FR" sz="1600" b="0" i="0" u="none" strike="noStrike" cap="none" normalizeH="0" baseline="0" dirty="0">
                <a:ln>
                  <a:noFill/>
                </a:ln>
                <a:solidFill>
                  <a:srgbClr val="676767"/>
                </a:solidFill>
                <a:effectLst/>
                <a:latin typeface="Libre Franklin"/>
              </a:rPr>
              <a:t> et de faciliter son évolution professionnelle. Il permet d’acquérir des droits (heures CPF) au titre de votre activité professionnelle. Ces droits peuvent être utilisés pour effectuer une formation dans le cadre de votre projet professionnel.       </a:t>
            </a:r>
            <a:endParaRPr kumimoji="0" lang="fr-FR" altLang="fr-FR" sz="1600" b="0" i="0" u="none" strike="noStrike" cap="none" normalizeH="0" baseline="0" dirty="0">
              <a:ln>
                <a:noFill/>
              </a:ln>
              <a:solidFill>
                <a:schemeClr val="tx1"/>
              </a:solidFill>
              <a:effectLst/>
            </a:endParaRPr>
          </a:p>
        </p:txBody>
      </p:sp>
      <p:pic>
        <p:nvPicPr>
          <p:cNvPr id="1026" name="Picture 2" descr="panneaux_04-1.png">
            <a:extLst>
              <a:ext uri="{FF2B5EF4-FFF2-40B4-BE49-F238E27FC236}">
                <a16:creationId xmlns:a16="http://schemas.microsoft.com/office/drawing/2014/main" id="{C4779582-7DD5-9C42-BB80-A31C9CA9FA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68464" y="1933122"/>
            <a:ext cx="2540000" cy="298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61031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3419</TotalTime>
  <Words>2685</Words>
  <Application>Microsoft Macintosh PowerPoint</Application>
  <PresentationFormat>Grand écran</PresentationFormat>
  <Paragraphs>200</Paragraphs>
  <Slides>17</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17</vt:i4>
      </vt:variant>
    </vt:vector>
  </HeadingPairs>
  <TitlesOfParts>
    <vt:vector size="27" baseType="lpstr">
      <vt:lpstr>Arial</vt:lpstr>
      <vt:lpstr>Calibri</vt:lpstr>
      <vt:lpstr>Calibri Light</vt:lpstr>
      <vt:lpstr>Frutiger</vt:lpstr>
      <vt:lpstr>Libre Franklin</vt:lpstr>
      <vt:lpstr>Section</vt:lpstr>
      <vt:lpstr>SourceSansPro-Regular</vt:lpstr>
      <vt:lpstr>Times New Roman</vt:lpstr>
      <vt:lpstr>Wingdings</vt:lpstr>
      <vt:lpstr>Thème Office</vt:lpstr>
      <vt:lpstr>Présentation PowerPoint</vt:lpstr>
      <vt:lpstr>Les référents Nantes Université Pôle Gestion et Développement des Compétences Tél. : +33 (0)2 55 48 73 63 https://intraperso.univ-nantes.fr/espace-rh/enseignant-e-s-chercheur-e-s/formation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Microsoft Office</dc:creator>
  <cp:lastModifiedBy>Microsoft Office User</cp:lastModifiedBy>
  <cp:revision>60</cp:revision>
  <dcterms:created xsi:type="dcterms:W3CDTF">2023-01-17T09:14:12Z</dcterms:created>
  <dcterms:modified xsi:type="dcterms:W3CDTF">2023-03-23T15:28:24Z</dcterms:modified>
</cp:coreProperties>
</file>