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57" r:id="rId3"/>
    <p:sldId id="267" r:id="rId4"/>
    <p:sldId id="265" r:id="rId5"/>
    <p:sldId id="269" r:id="rId6"/>
    <p:sldId id="273" r:id="rId7"/>
    <p:sldId id="274" r:id="rId8"/>
    <p:sldId id="270" r:id="rId9"/>
    <p:sldId id="271" r:id="rId10"/>
    <p:sldId id="259" r:id="rId11"/>
    <p:sldId id="260" r:id="rId12"/>
    <p:sldId id="261" r:id="rId13"/>
    <p:sldId id="264" r:id="rId14"/>
    <p:sldId id="262" r:id="rId15"/>
    <p:sldId id="263" r:id="rId16"/>
    <p:sldId id="272" r:id="rId17"/>
    <p:sldId id="275" r:id="rId18"/>
    <p:sldId id="27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103" autoAdjust="0"/>
  </p:normalViewPr>
  <p:slideViewPr>
    <p:cSldViewPr snapToGrid="0">
      <p:cViewPr varScale="1">
        <p:scale>
          <a:sx n="62" d="100"/>
          <a:sy n="62" d="100"/>
        </p:scale>
        <p:origin x="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1E10F-C1E7-4088-B7A2-0CB2358DBBE6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983BB-68E3-47E9-8E1D-523FF8F1CDA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8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assume the role of agile and traditional methodologists in modelling meta-models and meta-</a:t>
            </a:r>
            <a:r>
              <a:rPr lang="en-GB" dirty="0" err="1" smtClean="0"/>
              <a:t>metamodels</a:t>
            </a:r>
            <a:r>
              <a:rPr lang="en-GB" dirty="0" smtClean="0"/>
              <a:t> at the M3 and M2 levels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983BB-68E3-47E9-8E1D-523FF8F1CD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4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33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7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9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2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2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1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0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6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8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2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2E65-6382-4531-B9E2-C24D65920EF2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2E89-4BAC-4B2B-97BD-70DC6FB9EF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55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tx1"/>
            </a:gs>
            <a:gs pos="0">
              <a:schemeClr val="tx1"/>
            </a:gs>
            <a:gs pos="74000">
              <a:schemeClr val="tx1"/>
            </a:gs>
            <a:gs pos="83000">
              <a:schemeClr val="tx1"/>
            </a:gs>
            <a:gs pos="100000">
              <a:schemeClr val="bg1">
                <a:lumMod val="95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chier:Abou-bekr-belkaid-University-of-Tlemcen.pn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182" y="5877979"/>
            <a:ext cx="2669818" cy="8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boratoire des Sciences du Numérique de N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5903637"/>
            <a:ext cx="860424" cy="8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3376" y="5715000"/>
            <a:ext cx="11063967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/>
          <p:nvPr/>
        </p:nvPicPr>
        <p:blipFill>
          <a:blip r:embed="rId4"/>
          <a:stretch/>
        </p:blipFill>
        <p:spPr>
          <a:xfrm>
            <a:off x="1858331" y="5854476"/>
            <a:ext cx="1641952" cy="868302"/>
          </a:xfrm>
          <a:prstGeom prst="rect">
            <a:avLst/>
          </a:prstGeom>
          <a:ln w="0">
            <a:noFill/>
          </a:ln>
        </p:spPr>
      </p:pic>
      <p:pic>
        <p:nvPicPr>
          <p:cNvPr id="4106" name="Picture 10" descr="Nantes Universit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14" y="6019406"/>
            <a:ext cx="2236821" cy="5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22" y="5805061"/>
            <a:ext cx="1931144" cy="1005934"/>
          </a:xfrm>
          <a:prstGeom prst="rect">
            <a:avLst/>
          </a:prstGeom>
        </p:spPr>
      </p:pic>
      <p:pic>
        <p:nvPicPr>
          <p:cNvPr id="4110" name="Picture 14" descr="École centrale de Nantes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2" y="5715000"/>
            <a:ext cx="2013640" cy="125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laceHolder 1"/>
          <p:cNvSpPr>
            <a:spLocks noGrp="1"/>
          </p:cNvSpPr>
          <p:nvPr>
            <p:ph idx="4294967295"/>
          </p:nvPr>
        </p:nvSpPr>
        <p:spPr>
          <a:xfrm>
            <a:off x="2077037" y="1847305"/>
            <a:ext cx="8102511" cy="17722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tabLst>
                <a:tab pos="0" algn="l"/>
              </a:tabLst>
            </a:pPr>
            <a:r>
              <a:rPr lang="en-GB" sz="4000" dirty="0">
                <a:solidFill>
                  <a:schemeClr val="bg1"/>
                </a:solidFill>
              </a:rPr>
              <a:t>Bridge between Agile and Traditional: Structuring Agile Requirements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Documentation</a:t>
            </a:r>
            <a:endParaRPr lang="fr-FR" sz="3848" spc="-1" dirty="0">
              <a:solidFill>
                <a:schemeClr val="bg1"/>
              </a:solidFill>
              <a:latin typeface="Arial"/>
            </a:endParaRPr>
          </a:p>
          <a:p>
            <a:pPr indent="0">
              <a:buNone/>
              <a:tabLst>
                <a:tab pos="0" algn="l"/>
              </a:tabLst>
            </a:pPr>
            <a:endParaRPr lang="fr-FR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875"/>
            <a:ext cx="12192000" cy="642360"/>
          </a:xfrm>
          <a:prstGeom prst="rect">
            <a:avLst/>
          </a:prstGeom>
        </p:spPr>
      </p:pic>
      <p:sp>
        <p:nvSpPr>
          <p:cNvPr id="19" name="PlaceHolder 1"/>
          <p:cNvSpPr>
            <a:spLocks noGrp="1"/>
          </p:cNvSpPr>
          <p:nvPr>
            <p:ph idx="4294967295"/>
          </p:nvPr>
        </p:nvSpPr>
        <p:spPr>
          <a:xfrm>
            <a:off x="2127837" y="3649222"/>
            <a:ext cx="8102511" cy="5290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tabLst>
                <a:tab pos="0" algn="l"/>
              </a:tabLst>
            </a:pPr>
            <a:r>
              <a:rPr lang="fr-FR" sz="2400" dirty="0" err="1" smtClean="0">
                <a:solidFill>
                  <a:schemeClr val="bg1"/>
                </a:solidFill>
              </a:rPr>
              <a:t>Hind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Wissam</a:t>
            </a:r>
            <a:r>
              <a:rPr lang="fr-FR" sz="2400" dirty="0" smtClean="0">
                <a:solidFill>
                  <a:schemeClr val="bg1"/>
                </a:solidFill>
              </a:rPr>
              <a:t> KALFAT, Mourad OUSSALAH, </a:t>
            </a:r>
            <a:r>
              <a:rPr lang="fr-FR" sz="2400" dirty="0" err="1" smtClean="0">
                <a:solidFill>
                  <a:schemeClr val="bg1"/>
                </a:solidFill>
              </a:rPr>
              <a:t>Azeddine</a:t>
            </a:r>
            <a:r>
              <a:rPr lang="fr-FR" sz="2400" dirty="0" smtClean="0">
                <a:solidFill>
                  <a:schemeClr val="bg1"/>
                </a:solidFill>
              </a:rPr>
              <a:t> CHIKH</a:t>
            </a:r>
            <a:endParaRPr lang="fr-FR" sz="2400" spc="-1" dirty="0">
              <a:solidFill>
                <a:schemeClr val="bg1"/>
              </a:solidFill>
              <a:latin typeface="Arial"/>
            </a:endParaRPr>
          </a:p>
          <a:p>
            <a:pPr indent="0">
              <a:buNone/>
              <a:tabLst>
                <a:tab pos="0" algn="l"/>
              </a:tabLst>
            </a:pPr>
            <a:endParaRPr lang="fr-FR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idx="4294967295"/>
          </p:nvPr>
        </p:nvSpPr>
        <p:spPr>
          <a:xfrm>
            <a:off x="2227626" y="4209549"/>
            <a:ext cx="8102511" cy="101441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buNone/>
              <a:tabLst>
                <a:tab pos="0" algn="l"/>
              </a:tabLst>
            </a:pPr>
            <a:r>
              <a:rPr lang="fr-FR" sz="2400" dirty="0" smtClean="0">
                <a:solidFill>
                  <a:schemeClr val="bg1"/>
                </a:solidFill>
              </a:rPr>
              <a:t>23/05/2024</a:t>
            </a:r>
          </a:p>
          <a:p>
            <a:pPr indent="0" algn="ctr">
              <a:buNone/>
              <a:tabLst>
                <a:tab pos="0" algn="l"/>
              </a:tabLst>
            </a:pPr>
            <a:r>
              <a:rPr lang="fr-FR" sz="2400" i="1" spc="-1" dirty="0" smtClean="0">
                <a:solidFill>
                  <a:schemeClr val="bg1"/>
                </a:solidFill>
                <a:latin typeface="Arial"/>
              </a:rPr>
              <a:t>VELO</a:t>
            </a:r>
            <a:r>
              <a:rPr lang="fr-FR" sz="2400" spc="-1" dirty="0" smtClean="0">
                <a:solidFill>
                  <a:schemeClr val="bg1"/>
                </a:solidFill>
                <a:latin typeface="Arial"/>
              </a:rPr>
              <a:t> meeting</a:t>
            </a:r>
            <a:endParaRPr lang="fr-FR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0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0706" y="5653808"/>
            <a:ext cx="3689684" cy="1325563"/>
          </a:xfrm>
        </p:spPr>
        <p:txBody>
          <a:bodyPr>
            <a:normAutofit/>
          </a:bodyPr>
          <a:lstStyle/>
          <a:p>
            <a:r>
              <a:rPr lang="en-GB" sz="2800" dirty="0" err="1" smtClean="0">
                <a:latin typeface="Bradley Hand ITC" panose="03070402050302030203" pitchFamily="66" charset="0"/>
              </a:rPr>
              <a:t>ARDocS</a:t>
            </a:r>
            <a:r>
              <a:rPr lang="en-GB" sz="2800" dirty="0" smtClean="0">
                <a:latin typeface="Bradley Hand ITC" panose="03070402050302030203" pitchFamily="66" charset="0"/>
              </a:rPr>
              <a:t> architecture.</a:t>
            </a:r>
            <a:endParaRPr lang="en-GB" sz="2800" dirty="0">
              <a:latin typeface="Bradley Hand ITC" panose="03070402050302030203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14" y="1263317"/>
            <a:ext cx="9494771" cy="4671428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28600" y="175292"/>
            <a:ext cx="1196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latin typeface="Bradley Hand ITC" panose="03070402050302030203" pitchFamily="66" charset="0"/>
              </a:rPr>
              <a:t>ARDocS</a:t>
            </a:r>
            <a:r>
              <a:rPr lang="fr-FR" b="1" dirty="0" smtClean="0">
                <a:latin typeface="Bradley Hand ITC" panose="03070402050302030203" pitchFamily="66" charset="0"/>
              </a:rPr>
              <a:t>: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A</a:t>
            </a:r>
            <a:r>
              <a:rPr lang="fr-FR" sz="3600" b="1" dirty="0" smtClean="0">
                <a:latin typeface="Bradley Hand ITC" panose="03070402050302030203" pitchFamily="66" charset="0"/>
              </a:rPr>
              <a:t>gile </a:t>
            </a:r>
            <a:r>
              <a:rPr lang="fr-FR" sz="3600" b="1" dirty="0" err="1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R</a:t>
            </a:r>
            <a:r>
              <a:rPr lang="fr-FR" sz="3600" b="1" dirty="0" err="1" smtClean="0">
                <a:latin typeface="Bradley Hand ITC" panose="03070402050302030203" pitchFamily="66" charset="0"/>
              </a:rPr>
              <a:t>equirement</a:t>
            </a:r>
            <a:r>
              <a:rPr lang="fr-FR" sz="3600" b="1" dirty="0" smtClean="0">
                <a:latin typeface="Bradley Hand ITC" panose="03070402050302030203" pitchFamily="66" charset="0"/>
              </a:rPr>
              <a:t>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Doc</a:t>
            </a:r>
            <a:r>
              <a:rPr lang="fr-FR" sz="3600" b="1" dirty="0" smtClean="0">
                <a:latin typeface="Bradley Hand ITC" panose="03070402050302030203" pitchFamily="66" charset="0"/>
              </a:rPr>
              <a:t>umentation </a:t>
            </a:r>
            <a:r>
              <a:rPr lang="fr-FR" sz="3600" b="1" dirty="0" err="1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S</a:t>
            </a:r>
            <a:r>
              <a:rPr lang="fr-FR" sz="3600" b="1" dirty="0" err="1" smtClean="0">
                <a:latin typeface="Bradley Hand ITC" panose="03070402050302030203" pitchFamily="66" charset="0"/>
              </a:rPr>
              <a:t>tructuring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21069679">
            <a:off x="4866235" y="1320849"/>
            <a:ext cx="779193" cy="39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M3A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 rot="21069679">
            <a:off x="4874626" y="2408875"/>
            <a:ext cx="779193" cy="39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M2A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 rot="506470">
            <a:off x="7867576" y="1323317"/>
            <a:ext cx="779193" cy="39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M3T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 rot="506470">
            <a:off x="8019976" y="2411343"/>
            <a:ext cx="779193" cy="39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M2T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6429" y="5800993"/>
            <a:ext cx="6501063" cy="89819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Bradley Hand ITC" panose="03070402050302030203" pitchFamily="66" charset="0"/>
              </a:rPr>
              <a:t>ARE documentation Meta-</a:t>
            </a:r>
            <a:r>
              <a:rPr lang="en-GB" sz="2800" dirty="0" err="1" smtClean="0">
                <a:latin typeface="Bradley Hand ITC" panose="03070402050302030203" pitchFamily="66" charset="0"/>
              </a:rPr>
              <a:t>metamodel</a:t>
            </a:r>
            <a:r>
              <a:rPr lang="en-GB" sz="2800" dirty="0" smtClean="0">
                <a:latin typeface="Bradley Hand ITC" panose="03070402050302030203" pitchFamily="66" charset="0"/>
              </a:rPr>
              <a:t>. </a:t>
            </a:r>
            <a:endParaRPr lang="en-GB" sz="2800" dirty="0">
              <a:latin typeface="Bradley Hand ITC" panose="03070402050302030203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87" y="1705889"/>
            <a:ext cx="4658742" cy="3593221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06730" y="175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latin typeface="Bradley Hand ITC" panose="03070402050302030203" pitchFamily="66" charset="0"/>
              </a:rPr>
              <a:t>ARDocS</a:t>
            </a:r>
            <a:r>
              <a:rPr lang="fr-FR" b="1" dirty="0" smtClean="0">
                <a:latin typeface="Bradley Hand ITC" panose="03070402050302030203" pitchFamily="66" charset="0"/>
              </a:rPr>
              <a:t>: M3A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799" y="5825056"/>
            <a:ext cx="6501063" cy="898191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radley Hand ITC" panose="03070402050302030203" pitchFamily="66" charset="0"/>
              </a:rPr>
              <a:t>T</a:t>
            </a:r>
            <a:r>
              <a:rPr lang="en-GB" sz="2800" dirty="0" smtClean="0">
                <a:latin typeface="Bradley Hand ITC" panose="03070402050302030203" pitchFamily="66" charset="0"/>
              </a:rPr>
              <a:t>RE documentation Meta-</a:t>
            </a:r>
            <a:r>
              <a:rPr lang="en-GB" sz="2800" dirty="0" err="1" smtClean="0">
                <a:latin typeface="Bradley Hand ITC" panose="03070402050302030203" pitchFamily="66" charset="0"/>
              </a:rPr>
              <a:t>metamodel</a:t>
            </a:r>
            <a:r>
              <a:rPr lang="en-GB" sz="2800" dirty="0" smtClean="0">
                <a:latin typeface="Bradley Hand ITC" panose="03070402050302030203" pitchFamily="66" charset="0"/>
              </a:rPr>
              <a:t>. </a:t>
            </a:r>
            <a:endParaRPr lang="en-GB" sz="2800" dirty="0">
              <a:latin typeface="Bradley Hand ITC" panose="03070402050302030203" pitchFamily="66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14" y="1654628"/>
            <a:ext cx="5414230" cy="3785170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506730" y="175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latin typeface="Bradley Hand ITC" panose="03070402050302030203" pitchFamily="66" charset="0"/>
              </a:rPr>
              <a:t>ARDocS</a:t>
            </a:r>
            <a:r>
              <a:rPr lang="fr-FR" b="1" dirty="0" smtClean="0">
                <a:latin typeface="Bradley Hand ITC" panose="03070402050302030203" pitchFamily="66" charset="0"/>
              </a:rPr>
              <a:t>: M3T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1267" y="5783111"/>
            <a:ext cx="6501063" cy="89819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Bradley Hand ITC" panose="03070402050302030203" pitchFamily="66" charset="0"/>
              </a:rPr>
              <a:t>Mapping Meta-</a:t>
            </a:r>
            <a:r>
              <a:rPr lang="en-GB" sz="2800" dirty="0" err="1" smtClean="0">
                <a:latin typeface="Bradley Hand ITC" panose="03070402050302030203" pitchFamily="66" charset="0"/>
              </a:rPr>
              <a:t>metamodel</a:t>
            </a:r>
            <a:r>
              <a:rPr lang="en-GB" sz="2800" dirty="0" smtClean="0">
                <a:latin typeface="Bradley Hand ITC" panose="03070402050302030203" pitchFamily="66" charset="0"/>
              </a:rPr>
              <a:t>. </a:t>
            </a:r>
            <a:endParaRPr lang="en-GB" sz="2800" dirty="0">
              <a:latin typeface="Bradley Hand ITC" panose="03070402050302030203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6" y="1963795"/>
            <a:ext cx="4273251" cy="3480558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06730" y="175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latin typeface="Bradley Hand ITC" panose="03070402050302030203" pitchFamily="66" charset="0"/>
              </a:rPr>
              <a:t>ARDocS</a:t>
            </a:r>
            <a:r>
              <a:rPr lang="fr-FR" b="1" dirty="0" smtClean="0">
                <a:latin typeface="Bradley Hand ITC" panose="03070402050302030203" pitchFamily="66" charset="0"/>
              </a:rPr>
              <a:t>: </a:t>
            </a:r>
            <a:r>
              <a:rPr lang="fr-FR" b="1" dirty="0" err="1" smtClean="0">
                <a:latin typeface="Bradley Hand ITC" panose="03070402050302030203" pitchFamily="66" charset="0"/>
              </a:rPr>
              <a:t>Mapping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0221" y="5858143"/>
            <a:ext cx="6501063" cy="898191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Bradley Hand ITC" panose="03070402050302030203" pitchFamily="66" charset="0"/>
              </a:rPr>
              <a:t>Scrum </a:t>
            </a:r>
            <a:r>
              <a:rPr lang="en-GB" sz="2800" dirty="0" err="1" smtClean="0">
                <a:latin typeface="Bradley Hand ITC" panose="03070402050302030203" pitchFamily="66" charset="0"/>
              </a:rPr>
              <a:t>metamodel</a:t>
            </a:r>
            <a:r>
              <a:rPr lang="en-GB" sz="2800" dirty="0" smtClean="0">
                <a:latin typeface="Bradley Hand ITC" panose="03070402050302030203" pitchFamily="66" charset="0"/>
              </a:rPr>
              <a:t> </a:t>
            </a:r>
            <a:endParaRPr lang="en-GB" sz="2800" dirty="0">
              <a:latin typeface="Bradley Hand ITC" panose="03070402050302030203" pitchFamily="66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44" y="1050792"/>
            <a:ext cx="7302018" cy="4880134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506730" y="175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latin typeface="Bradley Hand ITC" panose="03070402050302030203" pitchFamily="66" charset="0"/>
              </a:rPr>
              <a:t>ARDocS</a:t>
            </a:r>
            <a:r>
              <a:rPr lang="fr-FR" b="1" dirty="0" smtClean="0">
                <a:latin typeface="Bradley Hand ITC" panose="03070402050302030203" pitchFamily="66" charset="0"/>
              </a:rPr>
              <a:t>: M2A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3926" y="5857695"/>
            <a:ext cx="6501063" cy="89819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Bradley Hand ITC" panose="03070402050302030203" pitchFamily="66" charset="0"/>
              </a:rPr>
              <a:t>VOLERE </a:t>
            </a:r>
            <a:r>
              <a:rPr lang="en-GB" sz="2800" dirty="0" err="1" smtClean="0">
                <a:latin typeface="Bradley Hand ITC" panose="03070402050302030203" pitchFamily="66" charset="0"/>
              </a:rPr>
              <a:t>metamodel</a:t>
            </a:r>
            <a:endParaRPr lang="en-GB" sz="2800" dirty="0">
              <a:latin typeface="Bradley Hand ITC" panose="03070402050302030203" pitchFamily="66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71" y="1282483"/>
            <a:ext cx="6723517" cy="4575212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506730" y="175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latin typeface="Bradley Hand ITC" panose="03070402050302030203" pitchFamily="66" charset="0"/>
              </a:rPr>
              <a:t>ARDocS</a:t>
            </a:r>
            <a:r>
              <a:rPr lang="fr-FR" b="1" dirty="0" smtClean="0">
                <a:latin typeface="Bradley Hand ITC" panose="03070402050302030203" pitchFamily="66" charset="0"/>
              </a:rPr>
              <a:t>: M2T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RBQPzMAa3zuuXMZ8EeNsyu3h8cgkg92Kb12OG2ECYudyeaf8Q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4" y="1852111"/>
            <a:ext cx="3353590" cy="43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61" y="1843231"/>
            <a:ext cx="4237078" cy="41641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15" y="1843231"/>
            <a:ext cx="3337380" cy="4164139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4816364" y="6165666"/>
            <a:ext cx="253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radley Hand ITC" panose="03070402050302030203" pitchFamily="66" charset="0"/>
              </a:rPr>
              <a:t>VOLERE </a:t>
            </a:r>
            <a:r>
              <a:rPr lang="fr-FR" sz="2000" b="1" dirty="0" err="1" smtClean="0">
                <a:latin typeface="Bradley Hand ITC" panose="03070402050302030203" pitchFamily="66" charset="0"/>
              </a:rPr>
              <a:t>process</a:t>
            </a:r>
            <a:endParaRPr lang="en-GB" sz="2000" b="1" dirty="0">
              <a:latin typeface="Bradley Hand ITC" panose="03070402050302030203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53273" y="6165666"/>
            <a:ext cx="253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radley Hand ITC" panose="03070402050302030203" pitchFamily="66" charset="0"/>
              </a:rPr>
              <a:t>VOLERE </a:t>
            </a:r>
            <a:r>
              <a:rPr lang="fr-FR" sz="2000" b="1" dirty="0" err="1" smtClean="0">
                <a:latin typeface="Bradley Hand ITC" panose="03070402050302030203" pitchFamily="66" charset="0"/>
              </a:rPr>
              <a:t>template</a:t>
            </a:r>
            <a:endParaRPr lang="en-GB" sz="2000" b="1" dirty="0">
              <a:latin typeface="Bradley Hand ITC" panose="03070402050302030203" pitchFamily="66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6730" y="1752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latin typeface="Bradley Hand ITC" panose="03070402050302030203" pitchFamily="66" charset="0"/>
              </a:rPr>
              <a:t>ARDocS</a:t>
            </a:r>
            <a:r>
              <a:rPr lang="fr-FR" b="1" dirty="0" smtClean="0">
                <a:latin typeface="Bradley Hand ITC" panose="03070402050302030203" pitchFamily="66" charset="0"/>
              </a:rPr>
              <a:t>: </a:t>
            </a:r>
            <a:r>
              <a:rPr lang="fr-FR" b="1" i="1" dirty="0" smtClean="0">
                <a:latin typeface="Bradley Hand ITC" panose="03070402050302030203" pitchFamily="66" charset="0"/>
              </a:rPr>
              <a:t>VOLERE</a:t>
            </a:r>
            <a:endParaRPr lang="en-GB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Bradley Hand ITC" panose="03070402050302030203" pitchFamily="66" charset="0"/>
              </a:rPr>
              <a:t>ARDocS</a:t>
            </a:r>
            <a:r>
              <a:rPr lang="fr-FR" b="1" dirty="0" smtClean="0">
                <a:latin typeface="Bradley Hand ITC" panose="03070402050302030203" pitchFamily="66" charset="0"/>
              </a:rPr>
              <a:t>: </a:t>
            </a:r>
            <a:r>
              <a:rPr lang="fr-FR" b="1" dirty="0" err="1" smtClean="0">
                <a:latin typeface="Bradley Hand ITC" panose="03070402050302030203" pitchFamily="66" charset="0"/>
              </a:rPr>
              <a:t>Selection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82" y="1690688"/>
            <a:ext cx="6147435" cy="4815259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3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Bradley Hand ITC" panose="03070402050302030203" pitchFamily="66" charset="0"/>
              </a:rPr>
              <a:t>Conclusion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Validation of the approach: Real world/ Survey/ Case study.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Build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our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own</a:t>
            </a:r>
            <a:r>
              <a:rPr lang="fr-FR" dirty="0" smtClean="0">
                <a:latin typeface="Bradley Hand ITC" panose="03070402050302030203" pitchFamily="66" charset="0"/>
              </a:rPr>
              <a:t> case </a:t>
            </a:r>
            <a:r>
              <a:rPr lang="fr-FR" dirty="0" err="1" smtClean="0">
                <a:latin typeface="Bradley Hand ITC" panose="03070402050302030203" pitchFamily="66" charset="0"/>
              </a:rPr>
              <a:t>study</a:t>
            </a:r>
            <a:r>
              <a:rPr lang="fr-FR" dirty="0" smtClean="0">
                <a:latin typeface="Bradley Hand ITC" panose="03070402050302030203" pitchFamily="66" charset="0"/>
              </a:rPr>
              <a:t>.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Future work: i</a:t>
            </a:r>
            <a:r>
              <a:rPr lang="en-GB" i="1" dirty="0" smtClean="0">
                <a:latin typeface="Bradley Hand ITC" panose="03070402050302030203" pitchFamily="66" charset="0"/>
              </a:rPr>
              <a:t>ntegrate the </a:t>
            </a:r>
            <a:r>
              <a:rPr lang="en-GB" i="1" dirty="0">
                <a:latin typeface="Bradley Hand ITC" panose="03070402050302030203" pitchFamily="66" charset="0"/>
              </a:rPr>
              <a:t>solution with current </a:t>
            </a:r>
            <a:r>
              <a:rPr lang="en-GB" i="1" dirty="0" smtClean="0">
                <a:latin typeface="Bradley Hand ITC" panose="03070402050302030203" pitchFamily="66" charset="0"/>
              </a:rPr>
              <a:t>documentation tools.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847726"/>
            <a:ext cx="4295775" cy="52768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8"/>
          <a:stretch/>
        </p:blipFill>
        <p:spPr>
          <a:xfrm rot="878408">
            <a:off x="-315307" y="4116065"/>
            <a:ext cx="2195512" cy="28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2" y="5216609"/>
            <a:ext cx="3908763" cy="250840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81" y="5131381"/>
            <a:ext cx="3239999" cy="261583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8" y="5211391"/>
            <a:ext cx="3239999" cy="261583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18" y="2242879"/>
            <a:ext cx="5062521" cy="26158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07" y="2259149"/>
            <a:ext cx="5062521" cy="26158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430172" y="3222540"/>
            <a:ext cx="383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Bradley Hand ITC" panose="03070402050302030203" pitchFamily="66" charset="0"/>
              </a:rPr>
              <a:t>Customer: </a:t>
            </a:r>
            <a:r>
              <a:rPr lang="fr-FR" sz="2800" b="1" dirty="0" err="1" smtClean="0">
                <a:latin typeface="Bradley Hand ITC" panose="03070402050302030203" pitchFamily="66" charset="0"/>
              </a:rPr>
              <a:t>Stakeholders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6719680" y="3185653"/>
            <a:ext cx="339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Bradley Hand ITC" panose="03070402050302030203" pitchFamily="66" charset="0"/>
              </a:rPr>
              <a:t>Software </a:t>
            </a:r>
            <a:r>
              <a:rPr lang="fr-FR" sz="2800" b="1" dirty="0" err="1" smtClean="0">
                <a:latin typeface="Bradley Hand ITC" panose="03070402050302030203" pitchFamily="66" charset="0"/>
              </a:rPr>
              <a:t>engineers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20" y="425181"/>
            <a:ext cx="3600616" cy="27604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3" y="138070"/>
            <a:ext cx="2618261" cy="32422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4" y="516166"/>
            <a:ext cx="1123209" cy="10296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3" y="4531953"/>
            <a:ext cx="4477347" cy="15813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535" y="4619773"/>
            <a:ext cx="1602906" cy="1373920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0" y="3886200"/>
            <a:ext cx="12192000" cy="4412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105166" y="-9171"/>
            <a:ext cx="6875" cy="39080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8" y="4117109"/>
            <a:ext cx="4752474" cy="214916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 flipH="1">
            <a:off x="9498080" y="6099369"/>
            <a:ext cx="270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Bradley Hand ITC" panose="03070402050302030203" pitchFamily="66" charset="0"/>
              </a:rPr>
              <a:t>Final </a:t>
            </a:r>
            <a:r>
              <a:rPr lang="fr-FR" sz="2800" b="1" dirty="0" err="1" smtClean="0">
                <a:latin typeface="Bradley Hand ITC" panose="03070402050302030203" pitchFamily="66" charset="0"/>
              </a:rPr>
              <a:t>product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flipH="1">
            <a:off x="5375919" y="6099369"/>
            <a:ext cx="350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Bradley Hand ITC" panose="03070402050302030203" pitchFamily="66" charset="0"/>
              </a:rPr>
              <a:t>Development</a:t>
            </a:r>
            <a:r>
              <a:rPr lang="fr-FR" sz="2800" b="1" dirty="0" smtClean="0">
                <a:latin typeface="Bradley Hand ITC" panose="03070402050302030203" pitchFamily="66" charset="0"/>
              </a:rPr>
              <a:t> </a:t>
            </a:r>
            <a:r>
              <a:rPr lang="fr-FR" sz="2800" b="1" dirty="0" err="1" smtClean="0">
                <a:latin typeface="Bradley Hand ITC" panose="03070402050302030203" pitchFamily="66" charset="0"/>
              </a:rPr>
              <a:t>process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 rot="20566371" flipH="1">
            <a:off x="3251347" y="686067"/>
            <a:ext cx="2933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Bradley Hand ITC" panose="03070402050302030203" pitchFamily="66" charset="0"/>
              </a:rPr>
              <a:t>Product=Software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latin typeface="Bradley Hand ITC" panose="03070402050302030203" pitchFamily="66" charset="0"/>
              </a:rPr>
              <a:t>Unclear</a:t>
            </a:r>
            <a:r>
              <a:rPr lang="fr-FR" sz="2400" b="1" dirty="0" smtClean="0"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latin typeface="Bradley Hand ITC" panose="03070402050302030203" pitchFamily="66" charset="0"/>
              </a:rPr>
              <a:t>needs</a:t>
            </a:r>
            <a:endParaRPr lang="fr-FR" sz="2400" b="1" dirty="0" smtClean="0"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latin typeface="Bradley Hand ITC" panose="03070402050302030203" pitchFamily="66" charset="0"/>
              </a:rPr>
              <a:t>Stakeholders</a:t>
            </a:r>
            <a:r>
              <a:rPr lang="fr-FR" sz="2400" b="1" dirty="0" smtClean="0">
                <a:latin typeface="Bradley Hand ITC" panose="03070402050302030203" pitchFamily="66" charset="0"/>
              </a:rPr>
              <a:t> are the source of </a:t>
            </a:r>
            <a:r>
              <a:rPr lang="fr-FR" sz="2400" b="1" dirty="0" err="1" smtClean="0">
                <a:latin typeface="Bradley Hand ITC" panose="03070402050302030203" pitchFamily="66" charset="0"/>
              </a:rPr>
              <a:t>requirements</a:t>
            </a:r>
            <a:endParaRPr lang="fr-FR" sz="2400" b="1" dirty="0" smtClean="0"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 smtClean="0"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 smtClean="0"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 rot="915397" flipH="1">
            <a:off x="9232818" y="323372"/>
            <a:ext cx="282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latin typeface="Bradley Hand ITC" panose="03070402050302030203" pitchFamily="66" charset="0"/>
              </a:rPr>
              <a:t>Undestand</a:t>
            </a:r>
            <a:r>
              <a:rPr lang="fr-FR" sz="2400" b="1" dirty="0"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latin typeface="Bradley Hand ITC" panose="03070402050302030203" pitchFamily="66" charset="0"/>
              </a:rPr>
              <a:t>needs</a:t>
            </a:r>
            <a:endParaRPr lang="fr-FR" sz="2400" b="1" dirty="0" smtClean="0"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latin typeface="Bradley Hand ITC" panose="03070402050302030203" pitchFamily="66" charset="0"/>
              </a:rPr>
              <a:t>Translate </a:t>
            </a:r>
            <a:r>
              <a:rPr lang="fr-FR" sz="2400" b="1" dirty="0" err="1" smtClean="0">
                <a:latin typeface="Bradley Hand ITC" panose="03070402050302030203" pitchFamily="66" charset="0"/>
              </a:rPr>
              <a:t>needs</a:t>
            </a:r>
            <a:r>
              <a:rPr lang="fr-FR" sz="2400" b="1" dirty="0" smtClean="0">
                <a:latin typeface="Bradley Hand ITC" panose="03070402050302030203" pitchFamily="66" charset="0"/>
              </a:rPr>
              <a:t> to </a:t>
            </a:r>
            <a:r>
              <a:rPr lang="fr-FR" sz="2400" b="1" dirty="0" err="1" smtClean="0">
                <a:latin typeface="Bradley Hand ITC" panose="03070402050302030203" pitchFamily="66" charset="0"/>
              </a:rPr>
              <a:t>requirements</a:t>
            </a:r>
            <a:endParaRPr lang="fr-FR" sz="2400" b="1" dirty="0" smtClean="0">
              <a:latin typeface="Bradley Hand ITC" panose="03070402050302030203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latin typeface="Bradley Hand ITC" panose="03070402050302030203" pitchFamily="66" charset="0"/>
              </a:rPr>
              <a:t>Find</a:t>
            </a:r>
            <a:r>
              <a:rPr lang="fr-FR" sz="2400" b="1" dirty="0" smtClean="0">
                <a:latin typeface="Bradley Hand ITC" panose="03070402050302030203" pitchFamily="66" charset="0"/>
              </a:rPr>
              <a:t> a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 flipH="1">
            <a:off x="1329966" y="6089103"/>
            <a:ext cx="3501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Bradley Hand ITC" panose="03070402050302030203" pitchFamily="66" charset="0"/>
              </a:rPr>
              <a:t>Project team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sp>
        <p:nvSpPr>
          <p:cNvPr id="19" name="Bulle ronde 18"/>
          <p:cNvSpPr/>
          <p:nvPr/>
        </p:nvSpPr>
        <p:spPr>
          <a:xfrm rot="20982254" flipH="1">
            <a:off x="5056961" y="4053074"/>
            <a:ext cx="1158644" cy="577796"/>
          </a:xfrm>
          <a:prstGeom prst="wedgeEllipseCallou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Bradley Hand ITC" panose="03070402050302030203" pitchFamily="66" charset="0"/>
              </a:rPr>
              <a:t>SRE</a:t>
            </a:r>
            <a:endParaRPr lang="en-GB" sz="2400" b="1" dirty="0">
              <a:ln>
                <a:solidFill>
                  <a:schemeClr val="bg2">
                    <a:lumMod val="50000"/>
                  </a:schemeClr>
                </a:solidFill>
              </a:ln>
              <a:latin typeface="Bradley Hand ITC" panose="03070402050302030203" pitchFamily="66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0746">
            <a:off x="6537487" y="3757564"/>
            <a:ext cx="4105628" cy="1350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273399">
            <a:off x="7269649" y="4083867"/>
            <a:ext cx="2499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Bradley Hand ITC" panose="03070402050302030203" pitchFamily="66" charset="0"/>
              </a:rPr>
              <a:t>Defining, analysing, </a:t>
            </a:r>
          </a:p>
          <a:p>
            <a:r>
              <a:rPr lang="en-GB" sz="1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documenting</a:t>
            </a:r>
            <a:r>
              <a:rPr lang="en-GB" sz="1600" b="1" dirty="0" smtClean="0">
                <a:latin typeface="Bradley Hand ITC" panose="03070402050302030203" pitchFamily="66" charset="0"/>
              </a:rPr>
              <a:t>, </a:t>
            </a:r>
            <a:r>
              <a:rPr lang="en-GB" sz="1600" b="1" dirty="0">
                <a:latin typeface="Bradley Hand ITC" panose="03070402050302030203" pitchFamily="66" charset="0"/>
              </a:rPr>
              <a:t>and </a:t>
            </a:r>
            <a:r>
              <a:rPr lang="en-GB" sz="1600" b="1" dirty="0" smtClean="0">
                <a:latin typeface="Bradley Hand ITC" panose="03070402050302030203" pitchFamily="66" charset="0"/>
              </a:rPr>
              <a:t>maintaining </a:t>
            </a:r>
            <a:r>
              <a:rPr lang="en-GB" sz="1600" b="1" dirty="0">
                <a:latin typeface="Bradley Hand ITC" panose="03070402050302030203" pitchFamily="66" charset="0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15502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5" grpId="0"/>
      <p:bldP spid="26" grpId="0"/>
      <p:bldP spid="27" grpId="0"/>
      <p:bldP spid="28" grpId="0"/>
      <p:bldP spid="29" grpId="0"/>
      <p:bldP spid="1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25053" y="1513582"/>
            <a:ext cx="16441851" cy="43496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8652" y="2461138"/>
            <a:ext cx="10914927" cy="2700078"/>
          </a:xfrm>
          <a:prstGeom prst="foldedCorner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3200" b="1" dirty="0" smtClean="0">
                <a:latin typeface="Bradley Hand ITC" panose="03070402050302030203" pitchFamily="66" charset="0"/>
              </a:rPr>
              <a:t>The BABOK states that Requirements include, but are not limited to, the past, present and future conditions or capabilities of a business, as well as descriptions of organisational structures, roles, processes, policies, rules and information systems </a:t>
            </a:r>
            <a:endParaRPr lang="en-GB" sz="3200" b="1" dirty="0">
              <a:latin typeface="Bradley Hand ITC" panose="03070402050302030203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8769" flipV="1">
            <a:off x="946079" y="959086"/>
            <a:ext cx="2137259" cy="16001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7146">
            <a:off x="2458791" y="99556"/>
            <a:ext cx="3171812" cy="23521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20081197">
            <a:off x="3117310" y="599796"/>
            <a:ext cx="1896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Bradley Hand ITC" panose="03070402050302030203" pitchFamily="66" charset="0"/>
              </a:rPr>
              <a:t>BABOK: A Guide to the Business Analysis Body of Knowledge</a:t>
            </a:r>
            <a:endParaRPr lang="en-GB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9097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Bradley Hand ITC" panose="03070402050302030203" pitchFamily="66" charset="0"/>
              </a:rPr>
              <a:t>Background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5996"/>
            <a:ext cx="10882349" cy="54298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b="1" dirty="0" smtClean="0">
                <a:latin typeface="Bradley Hand ITC" panose="03070402050302030203" pitchFamily="66" charset="0"/>
              </a:rPr>
              <a:t>  SRE can be performed using either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agile</a:t>
            </a:r>
            <a:r>
              <a:rPr lang="en-GB" b="1" dirty="0" smtClean="0">
                <a:latin typeface="Bradley Hand ITC" panose="03070402050302030203" pitchFamily="66" charset="0"/>
              </a:rPr>
              <a:t> or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traditional</a:t>
            </a:r>
            <a:r>
              <a:rPr lang="en-GB" b="1" dirty="0" smtClean="0">
                <a:latin typeface="Bradley Hand ITC" panose="03070402050302030203" pitchFamily="66" charset="0"/>
              </a:rPr>
              <a:t> methods.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15058" y="2178605"/>
            <a:ext cx="5106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Bradley Hand ITC" panose="03070402050302030203" pitchFamily="66" charset="0"/>
              </a:rPr>
              <a:t> In traditional RE (</a:t>
            </a:r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TRE</a:t>
            </a:r>
            <a:r>
              <a:rPr lang="en-GB" sz="2000" b="1" dirty="0">
                <a:latin typeface="Bradley Hand ITC" panose="03070402050302030203" pitchFamily="66" charset="0"/>
              </a:rPr>
              <a:t>) all requirements are </a:t>
            </a:r>
            <a:r>
              <a:rPr lang="en-GB" sz="2000" b="1" dirty="0" smtClean="0">
                <a:latin typeface="Bradley Hand ITC" panose="03070402050302030203" pitchFamily="66" charset="0"/>
              </a:rPr>
              <a:t>elicited, analysed and documented </a:t>
            </a:r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before</a:t>
            </a:r>
            <a:r>
              <a:rPr lang="en-GB" sz="2000" b="1" dirty="0">
                <a:latin typeface="Bradley Hand ITC" panose="03070402050302030203" pitchFamily="66" charset="0"/>
              </a:rPr>
              <a:t> the actual development process begins.</a:t>
            </a:r>
            <a:endParaRPr lang="en-GB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572749" y="2176907"/>
            <a:ext cx="5393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Bradley Hand ITC" panose="03070402050302030203" pitchFamily="66" charset="0"/>
              </a:rPr>
              <a:t>In agile RE (</a:t>
            </a:r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ARE</a:t>
            </a:r>
            <a:r>
              <a:rPr lang="en-GB" sz="2000" b="1" dirty="0">
                <a:latin typeface="Bradley Hand ITC" panose="03070402050302030203" pitchFamily="66" charset="0"/>
              </a:rPr>
              <a:t>) the requirements activities in agile are performed </a:t>
            </a:r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iteratively</a:t>
            </a:r>
            <a:r>
              <a:rPr lang="en-GB" sz="2000" b="1" dirty="0">
                <a:latin typeface="Bradley Hand ITC" panose="03070402050302030203" pitchFamily="66" charset="0"/>
              </a:rPr>
              <a:t> and carried out in collaboration with the stakeholders.</a:t>
            </a:r>
          </a:p>
          <a:p>
            <a:endParaRPr lang="en-GB" sz="2000" dirty="0"/>
          </a:p>
        </p:txBody>
      </p:sp>
      <p:sp>
        <p:nvSpPr>
          <p:cNvPr id="19" name="Ellipse 18"/>
          <p:cNvSpPr/>
          <p:nvPr/>
        </p:nvSpPr>
        <p:spPr>
          <a:xfrm>
            <a:off x="1310271" y="5004293"/>
            <a:ext cx="668391" cy="705637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19"/>
          <p:cNvSpPr/>
          <p:nvPr/>
        </p:nvSpPr>
        <p:spPr>
          <a:xfrm>
            <a:off x="5323771" y="3686548"/>
            <a:ext cx="668391" cy="705637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lipse 20"/>
          <p:cNvSpPr/>
          <p:nvPr/>
        </p:nvSpPr>
        <p:spPr>
          <a:xfrm>
            <a:off x="3192262" y="4123636"/>
            <a:ext cx="925416" cy="913708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>
            <a:off x="578491" y="5004293"/>
            <a:ext cx="668391" cy="705637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6644929" y="3345261"/>
            <a:ext cx="1101785" cy="1088020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" descr="Waterfall Methodology. The waterfall is the most commonly… | by Eugeniu  Cozac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514664"/>
            <a:ext cx="4272005" cy="27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5" y="2910272"/>
            <a:ext cx="6000750" cy="3771900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4896865" y="6279126"/>
            <a:ext cx="412514" cy="412696"/>
          </a:xfrm>
          <a:prstGeom prst="ellipse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28"/>
          <p:cNvSpPr txBox="1"/>
          <p:nvPr/>
        </p:nvSpPr>
        <p:spPr>
          <a:xfrm>
            <a:off x="5331508" y="6257682"/>
            <a:ext cx="838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Bradley Hand ITC" panose="03070402050302030203" pitchFamily="66" charset="0"/>
              </a:rPr>
              <a:t>Requirement</a:t>
            </a:r>
            <a:r>
              <a:rPr lang="fr-FR" sz="2000" b="1" dirty="0" smtClean="0">
                <a:latin typeface="Bradley Hand ITC" panose="03070402050302030203" pitchFamily="66" charset="0"/>
              </a:rPr>
              <a:t> </a:t>
            </a:r>
            <a:r>
              <a:rPr lang="fr-FR" sz="2000" b="1" dirty="0" err="1" smtClean="0">
                <a:latin typeface="Bradley Hand ITC" panose="03070402050302030203" pitchFamily="66" charset="0"/>
              </a:rPr>
              <a:t>activities</a:t>
            </a:r>
            <a:endParaRPr lang="en-GB" sz="2000" b="1" dirty="0">
              <a:latin typeface="Bradley Hand ITC" panose="03070402050302030203" pitchFamily="66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6365675" y="1972638"/>
            <a:ext cx="0" cy="4056687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Bradley Hand ITC" panose="03070402050302030203" pitchFamily="66" charset="0"/>
              </a:rPr>
              <a:t>Background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39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3200" b="1" dirty="0" smtClean="0">
                <a:latin typeface="Bradley Hand ITC" panose="03070402050302030203" pitchFamily="66" charset="0"/>
              </a:rPr>
              <a:t>Documentation in </a:t>
            </a:r>
            <a:r>
              <a:rPr lang="fr-FR" sz="3200" b="1" dirty="0" err="1" smtClean="0">
                <a:latin typeface="Bradley Hand ITC" panose="03070402050302030203" pitchFamily="66" charset="0"/>
              </a:rPr>
              <a:t>traditional</a:t>
            </a:r>
            <a:r>
              <a:rPr lang="fr-FR" sz="3200" b="1" dirty="0" smtClean="0">
                <a:latin typeface="Bradley Hand ITC" panose="03070402050302030203" pitchFamily="66" charset="0"/>
              </a:rPr>
              <a:t> VS agile:</a:t>
            </a:r>
          </a:p>
          <a:p>
            <a:pPr algn="just">
              <a:lnSpc>
                <a:spcPct val="100000"/>
              </a:lnSpc>
            </a:pPr>
            <a:r>
              <a:rPr lang="en-GB" b="1" dirty="0" smtClean="0">
                <a:latin typeface="Bradley Hand ITC" panose="03070402050302030203" pitchFamily="66" charset="0"/>
              </a:rPr>
              <a:t>Traditional teams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document all discussed requirements </a:t>
            </a:r>
            <a:r>
              <a:rPr lang="en-GB" b="1" dirty="0" smtClean="0">
                <a:latin typeface="Bradley Hand ITC" panose="03070402050302030203" pitchFamily="66" charset="0"/>
              </a:rPr>
              <a:t>and produce the software requirement specification SRS. </a:t>
            </a:r>
          </a:p>
          <a:p>
            <a:pPr algn="just">
              <a:lnSpc>
                <a:spcPct val="100000"/>
              </a:lnSpc>
            </a:pPr>
            <a:r>
              <a:rPr lang="en-GB" b="1" dirty="0" smtClean="0">
                <a:latin typeface="Bradley Hand ITC" panose="03070402050302030203" pitchFamily="66" charset="0"/>
              </a:rPr>
              <a:t>This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SRS</a:t>
            </a:r>
            <a:r>
              <a:rPr lang="en-GB" b="1" dirty="0" smtClean="0">
                <a:latin typeface="Bradley Hand ITC" panose="03070402050302030203" pitchFamily="66" charset="0"/>
              </a:rPr>
              <a:t> is supported by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additional documents </a:t>
            </a:r>
            <a:r>
              <a:rPr lang="en-GB" b="1" dirty="0" smtClean="0">
                <a:latin typeface="Bradley Hand ITC" panose="03070402050302030203" pitchFamily="66" charset="0"/>
              </a:rPr>
              <a:t>describing other types of requirements. </a:t>
            </a:r>
          </a:p>
          <a:p>
            <a:pPr algn="just">
              <a:lnSpc>
                <a:spcPct val="100000"/>
              </a:lnSpc>
            </a:pPr>
            <a:r>
              <a:rPr lang="en-GB" b="1" dirty="0" smtClean="0">
                <a:latin typeface="Bradley Hand ITC" panose="03070402050302030203" pitchFamily="66" charset="0"/>
              </a:rPr>
              <a:t>To facilitate the documentation process in TRE, several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templates</a:t>
            </a:r>
            <a:r>
              <a:rPr lang="en-GB" b="1" dirty="0" smtClean="0">
                <a:latin typeface="Bradley Hand ITC" panose="03070402050302030203" pitchFamily="66" charset="0"/>
              </a:rPr>
              <a:t> are available, enabling the team to maintain a precise structure. </a:t>
            </a:r>
          </a:p>
          <a:p>
            <a:pPr algn="just">
              <a:lnSpc>
                <a:spcPct val="100000"/>
              </a:lnSpc>
            </a:pPr>
            <a:r>
              <a:rPr lang="en-GB" b="1" dirty="0" smtClean="0">
                <a:latin typeface="Bradley Hand ITC" panose="03070402050302030203" pitchFamily="66" charset="0"/>
              </a:rPr>
              <a:t>At the final stage,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all documented requirements</a:t>
            </a:r>
            <a:r>
              <a:rPr lang="en-GB" b="1" dirty="0" smtClean="0">
                <a:latin typeface="Bradley Hand ITC" panose="03070402050302030203" pitchFamily="66" charset="0"/>
              </a:rPr>
              <a:t> have to be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implemented</a:t>
            </a:r>
            <a:r>
              <a:rPr lang="en-GB" b="1" dirty="0" smtClean="0">
                <a:latin typeface="Bradley Hand ITC" panose="03070402050302030203" pitchFamily="66" charset="0"/>
              </a:rPr>
              <a:t> afterwards. 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Bradley Hand ITC" panose="03070402050302030203" pitchFamily="66" charset="0"/>
              </a:rPr>
              <a:t>Background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39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3200" b="1" dirty="0" smtClean="0">
                <a:latin typeface="Bradley Hand ITC" panose="03070402050302030203" pitchFamily="66" charset="0"/>
              </a:rPr>
              <a:t>Documentation in </a:t>
            </a:r>
            <a:r>
              <a:rPr lang="fr-FR" sz="3200" b="1" dirty="0" err="1" smtClean="0">
                <a:latin typeface="Bradley Hand ITC" panose="03070402050302030203" pitchFamily="66" charset="0"/>
              </a:rPr>
              <a:t>traditional</a:t>
            </a:r>
            <a:r>
              <a:rPr lang="fr-FR" sz="3200" b="1" dirty="0" smtClean="0">
                <a:latin typeface="Bradley Hand ITC" panose="03070402050302030203" pitchFamily="66" charset="0"/>
              </a:rPr>
              <a:t> VS agile:</a:t>
            </a:r>
          </a:p>
          <a:p>
            <a:pPr algn="just">
              <a:lnSpc>
                <a:spcPct val="100000"/>
              </a:lnSpc>
            </a:pPr>
            <a:r>
              <a:rPr lang="fr-FR" b="1" dirty="0" smtClean="0">
                <a:latin typeface="Bradley Hand ITC" panose="03070402050302030203" pitchFamily="66" charset="0"/>
              </a:rPr>
              <a:t>In </a:t>
            </a:r>
            <a:r>
              <a:rPr lang="fr-FR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agile</a:t>
            </a:r>
            <a:r>
              <a:rPr lang="fr-FR" b="1" dirty="0" smtClean="0">
                <a:latin typeface="Bradley Hand ITC" panose="03070402050302030203" pitchFamily="66" charset="0"/>
              </a:rPr>
              <a:t>, </a:t>
            </a:r>
            <a:r>
              <a:rPr lang="en-GB" b="1" dirty="0">
                <a:latin typeface="Bradley Hand ITC" panose="03070402050302030203" pitchFamily="66" charset="0"/>
              </a:rPr>
              <a:t>teams tend to 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minimise documentation </a:t>
            </a:r>
            <a:r>
              <a:rPr lang="en-GB" b="1" dirty="0">
                <a:latin typeface="Bradley Hand ITC" panose="03070402050302030203" pitchFamily="66" charset="0"/>
              </a:rPr>
              <a:t>in order to focus on software </a:t>
            </a:r>
            <a:r>
              <a:rPr lang="en-GB" b="1" dirty="0" smtClean="0">
                <a:latin typeface="Bradley Hand ITC" panose="03070402050302030203" pitchFamily="66" charset="0"/>
              </a:rPr>
              <a:t>development.</a:t>
            </a:r>
          </a:p>
          <a:p>
            <a:pPr algn="just">
              <a:lnSpc>
                <a:spcPct val="100000"/>
              </a:lnSpc>
            </a:pPr>
            <a:r>
              <a:rPr lang="en-GB" b="1" dirty="0" smtClean="0">
                <a:latin typeface="Bradley Hand ITC" panose="03070402050302030203" pitchFamily="66" charset="0"/>
              </a:rPr>
              <a:t>Agile </a:t>
            </a:r>
            <a:r>
              <a:rPr lang="en-GB" b="1" dirty="0">
                <a:latin typeface="Bradley Hand ITC" panose="03070402050302030203" pitchFamily="66" charset="0"/>
              </a:rPr>
              <a:t>developers consider documentation to be an 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important issue</a:t>
            </a:r>
            <a:endParaRPr lang="en-GB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en-GB" b="1" dirty="0" smtClean="0">
                <a:latin typeface="Bradley Hand ITC" panose="03070402050302030203" pitchFamily="66" charset="0"/>
              </a:rPr>
              <a:t>Agile teams </a:t>
            </a:r>
            <a:r>
              <a:rPr lang="en-GB" b="1" dirty="0">
                <a:latin typeface="Bradley Hand ITC" panose="03070402050302030203" pitchFamily="66" charset="0"/>
              </a:rPr>
              <a:t>use a 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variety of </a:t>
            </a:r>
            <a:r>
              <a:rPr lang="en-GB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artefacts </a:t>
            </a:r>
            <a:r>
              <a:rPr lang="en-GB" b="1" dirty="0" smtClean="0">
                <a:latin typeface="Bradley Hand ITC" panose="03070402050302030203" pitchFamily="66" charset="0"/>
              </a:rPr>
              <a:t>to define requirements</a:t>
            </a:r>
          </a:p>
          <a:p>
            <a:pPr algn="just">
              <a:lnSpc>
                <a:spcPct val="100000"/>
              </a:lnSpc>
            </a:pPr>
            <a:endParaRPr lang="fr-FR" b="1" dirty="0" smtClean="0">
              <a:latin typeface="Bradley Hand ITC" panose="03070402050302030203" pitchFamily="66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b="1" dirty="0" smtClean="0">
                <a:latin typeface="Bradley Hand ITC" panose="03070402050302030203" pitchFamily="66" charset="0"/>
              </a:rPr>
              <a:t>=&gt;T</a:t>
            </a:r>
            <a:r>
              <a:rPr lang="en-GB" b="1" dirty="0" err="1" smtClean="0">
                <a:latin typeface="Bradley Hand ITC" panose="03070402050302030203" pitchFamily="66" charset="0"/>
              </a:rPr>
              <a:t>hese</a:t>
            </a:r>
            <a:r>
              <a:rPr lang="en-GB" b="1" dirty="0" smtClean="0">
                <a:latin typeface="Bradley Hand ITC" panose="03070402050302030203" pitchFamily="66" charset="0"/>
              </a:rPr>
              <a:t> </a:t>
            </a:r>
            <a:r>
              <a:rPr lang="en-GB" b="1" dirty="0">
                <a:latin typeface="Bradley Hand ITC" panose="03070402050302030203" pitchFamily="66" charset="0"/>
              </a:rPr>
              <a:t>dissimilarities can have significant consequences, especially in cases of </a:t>
            </a: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hybrid development</a:t>
            </a:r>
            <a:endParaRPr lang="fr-FR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3200" b="1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0" y="5245093"/>
            <a:ext cx="4224603" cy="261583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69" y="4682263"/>
            <a:ext cx="3548961" cy="261583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70" y="4682263"/>
            <a:ext cx="3831878" cy="261583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01" y="5280457"/>
            <a:ext cx="4224603" cy="261583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01" y="4647997"/>
            <a:ext cx="3315585" cy="261583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88465"/>
            <a:ext cx="10515600" cy="4351338"/>
          </a:xfrm>
        </p:spPr>
        <p:txBody>
          <a:bodyPr/>
          <a:lstStyle/>
          <a:p>
            <a:r>
              <a:rPr lang="en-GB" b="1" dirty="0">
                <a:latin typeface="Bradley Hand ITC" panose="03070402050302030203" pitchFamily="66" charset="0"/>
              </a:rPr>
              <a:t>Hybrid development involves integrating both agile and traditional </a:t>
            </a:r>
            <a:r>
              <a:rPr lang="en-GB" b="1" dirty="0" smtClean="0">
                <a:latin typeface="Bradley Hand ITC" panose="03070402050302030203" pitchFamily="66" charset="0"/>
              </a:rPr>
              <a:t>approaches</a:t>
            </a:r>
          </a:p>
          <a:p>
            <a:endParaRPr lang="en-GB" b="1" dirty="0">
              <a:latin typeface="Bradley Hand ITC" panose="03070402050302030203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88" y="3303074"/>
            <a:ext cx="2394612" cy="23946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1770379" flipH="1">
            <a:off x="2244594" y="3175597"/>
            <a:ext cx="259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Agile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Bradley Hand ITC" panose="03070402050302030203" pitchFamily="66" charset="0"/>
              </a:rPr>
              <a:t>Context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/>
          <a:stretch/>
        </p:blipFill>
        <p:spPr>
          <a:xfrm>
            <a:off x="7358742" y="3022536"/>
            <a:ext cx="3164115" cy="25392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9797322" flipH="1">
            <a:off x="3263238" y="2424473"/>
            <a:ext cx="259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Traditional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553" flipV="1">
            <a:off x="2067737" y="2997723"/>
            <a:ext cx="1090366" cy="8163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447" flipH="1" flipV="1">
            <a:off x="3726839" y="2893058"/>
            <a:ext cx="1090366" cy="81635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flipH="1">
            <a:off x="2979552" y="4440001"/>
            <a:ext cx="177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Bradley Hand ITC" panose="03070402050302030203" pitchFamily="66" charset="0"/>
              </a:rPr>
              <a:t>Project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flipH="1">
            <a:off x="7185950" y="5697686"/>
            <a:ext cx="3509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Bradley Hand ITC" panose="03070402050302030203" pitchFamily="66" charset="0"/>
              </a:rPr>
              <a:t>Collaboration of agile and </a:t>
            </a:r>
            <a:r>
              <a:rPr lang="fr-FR" sz="2800" b="1" dirty="0" err="1" smtClean="0">
                <a:latin typeface="Bradley Hand ITC" panose="03070402050302030203" pitchFamily="66" charset="0"/>
              </a:rPr>
              <a:t>traditional</a:t>
            </a:r>
            <a:r>
              <a:rPr lang="fr-FR" sz="2800" b="1" dirty="0" smtClean="0">
                <a:latin typeface="Bradley Hand ITC" panose="03070402050302030203" pitchFamily="66" charset="0"/>
              </a:rPr>
              <a:t> teams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231464" y="3921266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A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024189" y="3914641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T</a:t>
            </a:r>
            <a:endParaRPr lang="en-GB" sz="3600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1726544" y="5697685"/>
            <a:ext cx="3958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latin typeface="Bradley Hand ITC" panose="03070402050302030203" pitchFamily="66" charset="0"/>
              </a:rPr>
              <a:t>Mixing</a:t>
            </a:r>
            <a:r>
              <a:rPr lang="fr-FR" sz="2800" b="1" dirty="0" smtClean="0">
                <a:latin typeface="Bradley Hand ITC" panose="03070402050302030203" pitchFamily="66" charset="0"/>
              </a:rPr>
              <a:t> agile and </a:t>
            </a:r>
            <a:r>
              <a:rPr lang="fr-FR" sz="2800" b="1" dirty="0" err="1" smtClean="0">
                <a:latin typeface="Bradley Hand ITC" panose="03070402050302030203" pitchFamily="66" charset="0"/>
              </a:rPr>
              <a:t>traditional</a:t>
            </a:r>
            <a:r>
              <a:rPr lang="fr-FR" sz="2800" b="1" dirty="0" smtClean="0">
                <a:latin typeface="Bradley Hand ITC" panose="03070402050302030203" pitchFamily="66" charset="0"/>
              </a:rPr>
              <a:t> in one </a:t>
            </a:r>
            <a:r>
              <a:rPr lang="fr-FR" sz="2800" b="1" dirty="0" err="1" smtClean="0">
                <a:latin typeface="Bradley Hand ITC" panose="03070402050302030203" pitchFamily="66" charset="0"/>
              </a:rPr>
              <a:t>project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20970168" flipH="1">
            <a:off x="175572" y="3566158"/>
            <a:ext cx="2274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5588">
              <a:buFont typeface="Courier New" panose="02070309020205020404" pitchFamily="49" charset="0"/>
              <a:buChar char="o"/>
            </a:pPr>
            <a:r>
              <a:rPr lang="fr-FR" sz="2000" b="1" dirty="0" err="1" smtClean="0">
                <a:latin typeface="Bradley Hand ITC" panose="03070402050302030203" pitchFamily="66" charset="0"/>
              </a:rPr>
              <a:t>Using</a:t>
            </a:r>
            <a:r>
              <a:rPr lang="fr-FR" sz="2000" b="1" dirty="0" smtClean="0">
                <a:latin typeface="Bradley Hand ITC" panose="03070402050302030203" pitchFamily="66" charset="0"/>
              </a:rPr>
              <a:t> agile techniques in a </a:t>
            </a:r>
            <a:r>
              <a:rPr lang="fr-FR" sz="2000" b="1" dirty="0" err="1" smtClean="0">
                <a:latin typeface="Bradley Hand ITC" panose="03070402050302030203" pitchFamily="66" charset="0"/>
              </a:rPr>
              <a:t>traditional</a:t>
            </a:r>
            <a:r>
              <a:rPr lang="fr-FR" sz="2000" b="1" dirty="0" smtClean="0">
                <a:latin typeface="Bradley Hand ITC" panose="03070402050302030203" pitchFamily="66" charset="0"/>
              </a:rPr>
              <a:t> </a:t>
            </a:r>
            <a:r>
              <a:rPr lang="fr-FR" sz="2000" b="1" dirty="0" err="1" smtClean="0">
                <a:latin typeface="Bradley Hand ITC" panose="03070402050302030203" pitchFamily="66" charset="0"/>
              </a:rPr>
              <a:t>process</a:t>
            </a:r>
            <a:endParaRPr lang="en-GB" sz="2000" b="1" dirty="0">
              <a:latin typeface="Bradley Hand ITC" panose="03070402050302030203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20970168" flipH="1">
            <a:off x="4258345" y="3749497"/>
            <a:ext cx="2432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5588">
              <a:buFont typeface="Courier New" panose="02070309020205020404" pitchFamily="49" charset="0"/>
              <a:buChar char="o"/>
            </a:pPr>
            <a:r>
              <a:rPr lang="fr-FR" sz="2000" b="1" dirty="0" err="1" smtClean="0">
                <a:latin typeface="Bradley Hand ITC" panose="03070402050302030203" pitchFamily="66" charset="0"/>
              </a:rPr>
              <a:t>Using</a:t>
            </a:r>
            <a:r>
              <a:rPr lang="fr-FR" sz="2000" b="1" dirty="0" smtClean="0">
                <a:latin typeface="Bradley Hand ITC" panose="03070402050302030203" pitchFamily="66" charset="0"/>
              </a:rPr>
              <a:t> agile for certain scenarios and </a:t>
            </a:r>
            <a:r>
              <a:rPr lang="fr-FR" sz="2000" b="1" dirty="0" err="1" smtClean="0">
                <a:latin typeface="Bradley Hand ITC" panose="03070402050302030203" pitchFamily="66" charset="0"/>
              </a:rPr>
              <a:t>traditional</a:t>
            </a:r>
            <a:r>
              <a:rPr lang="fr-FR" sz="2000" b="1" dirty="0" smtClean="0">
                <a:latin typeface="Bradley Hand ITC" panose="03070402050302030203" pitchFamily="66" charset="0"/>
              </a:rPr>
              <a:t> for </a:t>
            </a:r>
            <a:r>
              <a:rPr lang="fr-FR" sz="2000" b="1" dirty="0" err="1" smtClean="0">
                <a:latin typeface="Bradley Hand ITC" panose="03070402050302030203" pitchFamily="66" charset="0"/>
              </a:rPr>
              <a:t>others</a:t>
            </a:r>
            <a:endParaRPr lang="en-GB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/>
          <a:stretch/>
        </p:blipFill>
        <p:spPr>
          <a:xfrm rot="151954">
            <a:off x="7425235" y="1402572"/>
            <a:ext cx="5356310" cy="53110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/>
          <a:stretch/>
        </p:blipFill>
        <p:spPr>
          <a:xfrm rot="151954">
            <a:off x="3276921" y="1086664"/>
            <a:ext cx="5813354" cy="56170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/>
          <a:stretch/>
        </p:blipFill>
        <p:spPr>
          <a:xfrm>
            <a:off x="-426273" y="1393371"/>
            <a:ext cx="5331429" cy="56170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Bradley Hand ITC" panose="03070402050302030203" pitchFamily="66" charset="0"/>
              </a:rPr>
              <a:t>Objectives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27688" y="2461135"/>
            <a:ext cx="2524267" cy="2200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dirty="0" smtClean="0">
                <a:latin typeface="Bradley Hand ITC" panose="03070402050302030203" pitchFamily="66" charset="0"/>
              </a:rPr>
              <a:t>(3) Presentation of a </a:t>
            </a:r>
            <a:r>
              <a:rPr lang="en-GB" sz="24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case study </a:t>
            </a:r>
            <a:r>
              <a:rPr lang="en-GB" sz="2400" dirty="0" smtClean="0">
                <a:latin typeface="Bradley Hand ITC" panose="03070402050302030203" pitchFamily="66" charset="0"/>
              </a:rPr>
              <a:t>demonstrating the application of </a:t>
            </a:r>
            <a:r>
              <a:rPr lang="en-GB" sz="2400" dirty="0" err="1" smtClean="0">
                <a:latin typeface="Bradley Hand ITC" panose="03070402050302030203" pitchFamily="66" charset="0"/>
              </a:rPr>
              <a:t>ARDocS</a:t>
            </a:r>
            <a:r>
              <a:rPr lang="en-GB" sz="2400" dirty="0">
                <a:latin typeface="Bradley Hand ITC" panose="03070402050302030203" pitchFamily="66" charset="0"/>
              </a:rPr>
              <a:t> </a:t>
            </a:r>
            <a:r>
              <a:rPr lang="en-GB" sz="2400" dirty="0" smtClean="0">
                <a:latin typeface="Bradley Hand ITC" panose="03070402050302030203" pitchFamily="66" charset="0"/>
              </a:rPr>
              <a:t>approach.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00" y="4048800"/>
            <a:ext cx="3130382" cy="22981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35" y="3879795"/>
            <a:ext cx="2407921" cy="24079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4"/>
          <a:stretch/>
        </p:blipFill>
        <p:spPr>
          <a:xfrm rot="21299205">
            <a:off x="2024409" y="4879355"/>
            <a:ext cx="1467150" cy="14110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78183" y="5082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 flipH="1">
            <a:off x="687120" y="2362166"/>
            <a:ext cx="2945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Bradley Hand ITC" panose="03070402050302030203" pitchFamily="66" charset="0"/>
              </a:rPr>
              <a:t>(1) A </a:t>
            </a:r>
            <a:r>
              <a:rPr lang="en-GB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specification</a:t>
            </a:r>
            <a:r>
              <a:rPr lang="en-GB" sz="2400" dirty="0">
                <a:latin typeface="Bradley Hand ITC" panose="03070402050302030203" pitchFamily="66" charset="0"/>
              </a:rPr>
              <a:t> through </a:t>
            </a:r>
            <a:r>
              <a:rPr lang="en-GB" sz="2400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metamodels</a:t>
            </a:r>
            <a:r>
              <a:rPr lang="en-GB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en-GB" sz="2400" dirty="0">
                <a:latin typeface="Bradley Hand ITC" panose="03070402050302030203" pitchFamily="66" charset="0"/>
              </a:rPr>
              <a:t>for both agile and traditional RE, specifically from the point of view of documentation </a:t>
            </a:r>
          </a:p>
          <a:p>
            <a:pPr algn="just"/>
            <a:endParaRPr lang="en-GB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498561" y="2144776"/>
            <a:ext cx="3043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Bradley Hand ITC" panose="03070402050302030203" pitchFamily="66" charset="0"/>
              </a:rPr>
              <a:t>(2) </a:t>
            </a:r>
            <a:r>
              <a:rPr lang="en-GB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Structuring</a:t>
            </a:r>
            <a:r>
              <a:rPr lang="en-GB" sz="2400" dirty="0">
                <a:latin typeface="Bradley Hand ITC" panose="03070402050302030203" pitchFamily="66" charset="0"/>
              </a:rPr>
              <a:t> agile </a:t>
            </a:r>
            <a:r>
              <a:rPr lang="en-GB" sz="2400" dirty="0">
                <a:solidFill>
                  <a:srgbClr val="FF0000"/>
                </a:solidFill>
                <a:latin typeface="Bradley Hand ITC" panose="03070402050302030203" pitchFamily="66" charset="0"/>
              </a:rPr>
              <a:t>documentation artefacts</a:t>
            </a:r>
            <a:r>
              <a:rPr lang="en-GB" sz="2400" dirty="0">
                <a:latin typeface="Bradley Hand ITC" panose="03070402050302030203" pitchFamily="66" charset="0"/>
              </a:rPr>
              <a:t>, using a third mapping </a:t>
            </a:r>
            <a:r>
              <a:rPr lang="en-GB" sz="2400" dirty="0" err="1">
                <a:latin typeface="Bradley Hand ITC" panose="03070402050302030203" pitchFamily="66" charset="0"/>
              </a:rPr>
              <a:t>metamodel</a:t>
            </a:r>
            <a:r>
              <a:rPr lang="en-GB" sz="2400" dirty="0">
                <a:latin typeface="Bradley Hand ITC" panose="03070402050302030203" pitchFamily="66" charset="0"/>
              </a:rPr>
              <a:t>, according to a traditional documentation structure. 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07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Bradley Hand ITC" panose="03070402050302030203" pitchFamily="66" charset="0"/>
              </a:rPr>
              <a:t>Related</a:t>
            </a:r>
            <a:r>
              <a:rPr lang="fr-FR" b="1" dirty="0" smtClean="0">
                <a:latin typeface="Bradley Hand ITC" panose="03070402050302030203" pitchFamily="66" charset="0"/>
              </a:rPr>
              <a:t> </a:t>
            </a:r>
            <a:r>
              <a:rPr lang="fr-FR" b="1" dirty="0" err="1" smtClean="0">
                <a:latin typeface="Bradley Hand ITC" panose="03070402050302030203" pitchFamily="66" charset="0"/>
              </a:rPr>
              <a:t>works</a:t>
            </a:r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Agile and traditional specification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fr-FR" dirty="0" smtClean="0">
                <a:latin typeface="Bradley Hand ITC" panose="03070402050302030203" pitchFamily="66" charset="0"/>
              </a:rPr>
              <a:t>Techniques for </a:t>
            </a:r>
            <a:r>
              <a:rPr lang="fr-FR" dirty="0" err="1" smtClean="0">
                <a:latin typeface="Bradley Hand ITC" panose="03070402050302030203" pitchFamily="66" charset="0"/>
              </a:rPr>
              <a:t>structuring</a:t>
            </a:r>
            <a:r>
              <a:rPr lang="fr-FR" dirty="0" smtClean="0">
                <a:latin typeface="Bradley Hand ITC" panose="03070402050302030203" pitchFamily="66" charset="0"/>
              </a:rPr>
              <a:t> agile documentation (</a:t>
            </a:r>
            <a:r>
              <a:rPr lang="fr-FR" dirty="0" err="1" smtClean="0">
                <a:latin typeface="Bradley Hand ITC" panose="03070402050302030203" pitchFamily="66" charset="0"/>
              </a:rPr>
              <a:t>Mind-mapping</a:t>
            </a:r>
            <a:r>
              <a:rPr lang="fr-FR" dirty="0" smtClean="0">
                <a:latin typeface="Bradley Hand ITC" panose="03070402050302030203" pitchFamily="66" charset="0"/>
              </a:rPr>
              <a:t>/ </a:t>
            </a:r>
            <a:r>
              <a:rPr lang="fr-FR" dirty="0" err="1" smtClean="0">
                <a:latin typeface="Bradley Hand ITC" panose="03070402050302030203" pitchFamily="66" charset="0"/>
              </a:rPr>
              <a:t>Conceptual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models</a:t>
            </a:r>
            <a:r>
              <a:rPr lang="fr-FR" dirty="0" smtClean="0">
                <a:latin typeface="Bradley Hand ITC" panose="03070402050302030203" pitchFamily="66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Hybrid development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Metamodeling approach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6730</TotalTime>
  <Words>538</Words>
  <Application>Microsoft Office PowerPoint</Application>
  <PresentationFormat>Grand écran</PresentationFormat>
  <Paragraphs>90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Background</vt:lpstr>
      <vt:lpstr>Background</vt:lpstr>
      <vt:lpstr>Background</vt:lpstr>
      <vt:lpstr>Context</vt:lpstr>
      <vt:lpstr>Objectives</vt:lpstr>
      <vt:lpstr>Related works</vt:lpstr>
      <vt:lpstr>ARDocS architecture.</vt:lpstr>
      <vt:lpstr>ARE documentation Meta-metamodel. </vt:lpstr>
      <vt:lpstr>TRE documentation Meta-metamodel. </vt:lpstr>
      <vt:lpstr>Mapping Meta-metamodel. </vt:lpstr>
      <vt:lpstr>Scrum metamodel </vt:lpstr>
      <vt:lpstr>VOLERE metamodel</vt:lpstr>
      <vt:lpstr>Présentation PowerPoint</vt:lpstr>
      <vt:lpstr>ARDocS: Selection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cam</dc:creator>
  <cp:lastModifiedBy>pc cam</cp:lastModifiedBy>
  <cp:revision>83</cp:revision>
  <dcterms:created xsi:type="dcterms:W3CDTF">2024-05-18T16:21:27Z</dcterms:created>
  <dcterms:modified xsi:type="dcterms:W3CDTF">2024-06-13T09:51:44Z</dcterms:modified>
</cp:coreProperties>
</file>