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Diego (assistant) = data science + software engineering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Pablo (associate professor) = model-driven engineering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1e5cd08da4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1e5cd08da4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1e5cd08da4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11e5cd08da4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Head = main effect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Backbone = set of all causes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Categories = set of causes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Cause = atomic or composed of causes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1e5cd08da4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11e5cd08da4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1e5cd08da4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11e5cd08da4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effect … is &lt;data feeder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cause … is &lt;data feeder&gt;</a:t>
            </a:r>
            <a:br>
              <a:rPr lang="en-GB"/>
            </a:b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11e5cd08da4_0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11e5cd08da4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11e5cd08da4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11e5cd08da4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11e5cd08da4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11e5cd08da4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11e5cd08da4_0_1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11e5cd08da4_0_1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11e5cd08da4_0_1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11e5cd08da4_0_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1e5cd08da4_0_1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11e5cd08da4_0_1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1e5cd08da4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1e5cd08da4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1e5cd08da4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11e5cd08da4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11ed34bb52d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11ed34bb52d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11ed34bb52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11ed34bb52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11ed34bb52d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11ed34bb52d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11ed34bb52d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11ed34bb52d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11e5cd08da4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11e5cd08da4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1e5cd08da4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11e5cd08da4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1e5cd08da4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11e5cd08da4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1e5cd08da4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11e5cd08da4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1e5cd08da4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11e5cd08da4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1e5cd08da4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1e5cd08da4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1e5cd08da4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11e5cd08da4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1e5cd08da4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11e5cd08da4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Domain-Specific Languages </a:t>
            </a:r>
            <a:br>
              <a:rPr lang="en-GB" sz="3000"/>
            </a:br>
            <a:r>
              <a:rPr lang="en-GB" sz="3000"/>
              <a:t>for Automated Generation of Datasets </a:t>
            </a:r>
            <a:br>
              <a:rPr lang="en-GB" sz="3000"/>
            </a:br>
            <a:r>
              <a:rPr lang="en-GB" sz="3000"/>
              <a:t>for Industry 4.0 Applications</a:t>
            </a:r>
            <a:endParaRPr sz="3000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Brian Sal, Diego García-Saiz, Pablo Sánchez</a:t>
            </a:r>
            <a:endParaRPr sz="18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Universidad de Cantabria</a:t>
            </a:r>
            <a:endParaRPr sz="1800"/>
          </a:p>
        </p:txBody>
      </p:sp>
      <p:sp>
        <p:nvSpPr>
          <p:cNvPr id="56" name="Google Shape;56;p13"/>
          <p:cNvSpPr txBox="1"/>
          <p:nvPr>
            <p:ph idx="1" type="subTitle"/>
          </p:nvPr>
        </p:nvSpPr>
        <p:spPr>
          <a:xfrm>
            <a:off x="311700" y="4236325"/>
            <a:ext cx="8520600" cy="7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/>
              <a:t>original paper accepted at the MEDI 2021 conference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/>
              <a:t>extension submitted to the </a:t>
            </a:r>
            <a:r>
              <a:rPr lang="en-GB" sz="1400"/>
              <a:t>International Journal of General Systems</a:t>
            </a:r>
            <a:endParaRPr sz="1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Object-Oriented Fishbone diagrams</a:t>
            </a:r>
            <a:endParaRPr/>
          </a:p>
        </p:txBody>
      </p:sp>
      <p:sp>
        <p:nvSpPr>
          <p:cNvPr id="120" name="Google Shape;120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21" name="Google Shape;12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4975" y="1690199"/>
            <a:ext cx="7374049" cy="3067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18450" y="145725"/>
            <a:ext cx="2632398" cy="1808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0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Object-Oriented Fishbone diagrams</a:t>
            </a:r>
            <a:endParaRPr/>
          </a:p>
        </p:txBody>
      </p:sp>
      <p:sp>
        <p:nvSpPr>
          <p:cNvPr id="128" name="Google Shape;128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29" name="Google Shape;12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3926" y="922200"/>
            <a:ext cx="6516152" cy="4098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000">
        <p:push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Object-Oriented Fishbone diagrams</a:t>
            </a:r>
            <a:endParaRPr/>
          </a:p>
        </p:txBody>
      </p:sp>
      <p:sp>
        <p:nvSpPr>
          <p:cNvPr id="135" name="Google Shape;135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36" name="Google Shape;13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6475" y="1659901"/>
            <a:ext cx="7231048" cy="334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79400" y="106250"/>
            <a:ext cx="2541752" cy="1598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000">
        <p:push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Object-Oriented Fishbone diagrams</a:t>
            </a:r>
            <a:endParaRPr/>
          </a:p>
        </p:txBody>
      </p:sp>
      <p:sp>
        <p:nvSpPr>
          <p:cNvPr id="143" name="Google Shape;143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44" name="Google Shape;14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4338" y="1191975"/>
            <a:ext cx="6435326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000">
        <p:push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</a:t>
            </a:r>
            <a:r>
              <a:rPr i="1" lang="en-GB"/>
              <a:t>Papin</a:t>
            </a:r>
            <a:r>
              <a:rPr lang="en-GB"/>
              <a:t> DSL</a:t>
            </a:r>
            <a:endParaRPr/>
          </a:p>
        </p:txBody>
      </p:sp>
      <p:sp>
        <p:nvSpPr>
          <p:cNvPr id="150" name="Google Shape;150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1" name="Google Shape;15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9425" y="1835925"/>
            <a:ext cx="6305150" cy="2218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000">
        <p:push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Evaluations</a:t>
            </a:r>
            <a:endParaRPr/>
          </a:p>
        </p:txBody>
      </p:sp>
      <p:sp>
        <p:nvSpPr>
          <p:cNvPr id="157" name="Google Shape;157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Expressiveness: can DOF and </a:t>
            </a:r>
            <a:r>
              <a:rPr i="1" lang="en-GB"/>
              <a:t>Papin</a:t>
            </a:r>
            <a:r>
              <a:rPr lang="en-GB"/>
              <a:t> be used in the industry?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Effectiveness: how much code can DOF and </a:t>
            </a:r>
            <a:r>
              <a:rPr i="1" lang="en-GB"/>
              <a:t>Papin</a:t>
            </a:r>
            <a:r>
              <a:rPr lang="en-GB"/>
              <a:t> save?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00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Evaluations – case study</a:t>
            </a:r>
            <a:endParaRPr/>
          </a:p>
        </p:txBody>
      </p:sp>
      <p:sp>
        <p:nvSpPr>
          <p:cNvPr id="164" name="Google Shape;164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65" name="Google Shape;16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257950"/>
            <a:ext cx="8839199" cy="26276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000">
        <p14:flip dir="l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Evaluations</a:t>
            </a:r>
            <a:r>
              <a:rPr lang="en-GB"/>
              <a:t> – metrics</a:t>
            </a:r>
            <a:endParaRPr/>
          </a:p>
        </p:txBody>
      </p:sp>
      <p:sp>
        <p:nvSpPr>
          <p:cNvPr id="171" name="Google Shape;171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72" name="Google Shape;17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0050" y="1576251"/>
            <a:ext cx="6483899" cy="244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Evaluations</a:t>
            </a:r>
            <a:r>
              <a:rPr lang="en-GB"/>
              <a:t> – scenarios</a:t>
            </a:r>
            <a:endParaRPr/>
          </a:p>
        </p:txBody>
      </p:sp>
      <p:sp>
        <p:nvSpPr>
          <p:cNvPr id="178" name="Google Shape;178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79" name="Google Shape;17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283988"/>
            <a:ext cx="8839202" cy="2575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Evaluations – results</a:t>
            </a:r>
            <a:endParaRPr/>
          </a:p>
        </p:txBody>
      </p:sp>
      <p:sp>
        <p:nvSpPr>
          <p:cNvPr id="185" name="Google Shape;185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86" name="Google Shape;186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99350" y="445025"/>
            <a:ext cx="5421801" cy="218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5975" y="2921450"/>
            <a:ext cx="5331367" cy="205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47350" y="2921450"/>
            <a:ext cx="3573800" cy="14504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Article</a:t>
            </a:r>
            <a:endParaRPr/>
          </a:p>
        </p:txBody>
      </p:sp>
      <p:sp>
        <p:nvSpPr>
          <p:cNvPr id="62" name="Google Shape;62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2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Review</a:t>
            </a:r>
            <a:endParaRPr/>
          </a:p>
        </p:txBody>
      </p:sp>
      <p:sp>
        <p:nvSpPr>
          <p:cNvPr id="194" name="Google Shape;194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Benefits</a:t>
            </a:r>
            <a:endParaRPr/>
          </a:p>
        </p:txBody>
      </p:sp>
      <p:sp>
        <p:nvSpPr>
          <p:cNvPr id="200" name="Google Shape;200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1" name="Google Shape;201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DOF as a bridge between cause analysis and domain data modeling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meta-model pretty well defined, explained and illustrated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relevant as providing a kind of semantics to QCF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Concerns</a:t>
            </a:r>
            <a:endParaRPr/>
          </a:p>
        </p:txBody>
      </p:sp>
      <p:sp>
        <p:nvSpPr>
          <p:cNvPr id="207" name="Google Shape;207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8" name="Google Shape;208;p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DFO seems to require some OODM knowledge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why not educating industry engineers  directly with OODM?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how knowledge </a:t>
            </a:r>
            <a:r>
              <a:rPr lang="en-GB"/>
              <a:t>transfer</a:t>
            </a:r>
            <a:r>
              <a:rPr lang="en-GB"/>
              <a:t> is </a:t>
            </a:r>
            <a:r>
              <a:rPr lang="en-GB"/>
              <a:t>achieved</a:t>
            </a:r>
            <a:r>
              <a:rPr lang="en-GB"/>
              <a:t> between data </a:t>
            </a:r>
            <a:r>
              <a:rPr lang="en-GB"/>
              <a:t>scientists</a:t>
            </a:r>
            <a:r>
              <a:rPr lang="en-GB"/>
              <a:t> and industry engineers?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In fig. 7, Ind. Eng. = QCF, Data Sci. = Domain Model, ? = DOF, Papin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DOF: no diagram-based modelling, only text-based?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i="1" lang="en-GB"/>
              <a:t>Papin</a:t>
            </a:r>
            <a:r>
              <a:rPr lang="en-GB"/>
              <a:t> is merely a language for selecting causes and sub-causes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what is the rationale behind that DSL? no argument really provided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could the running exemple show the relevance of </a:t>
            </a:r>
            <a:r>
              <a:rPr i="1" lang="en-GB"/>
              <a:t>Papin</a:t>
            </a:r>
            <a:r>
              <a:rPr lang="en-GB"/>
              <a:t>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how the CSV files are generated?</a:t>
            </a:r>
            <a:r>
              <a:rPr lang="en-GB"/>
              <a:t> how </a:t>
            </a:r>
            <a:r>
              <a:rPr i="1" lang="en-GB"/>
              <a:t>Lavoisier</a:t>
            </a:r>
            <a:r>
              <a:rPr lang="en-GB"/>
              <a:t> really work? with references to domain data?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underlying process: </a:t>
            </a:r>
            <a:r>
              <a:rPr i="1" lang="en-GB"/>
              <a:t>Papin</a:t>
            </a:r>
            <a:r>
              <a:rPr lang="en-GB"/>
              <a:t> and </a:t>
            </a:r>
            <a:r>
              <a:rPr i="1" lang="en-GB"/>
              <a:t>Lavoisier</a:t>
            </a:r>
            <a:r>
              <a:rPr lang="en-GB"/>
              <a:t> plugins for ETL tools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process: Data Sci. first, Ind. Eng. second; reverse process better? Ind. Eng. Data Sci. second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Lavoisier and Papin integrated into Data Mining tool-sets, ecosystem, environments, etc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For instance I experienced the adoption of PowerBI in the industry without any worry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Concerns</a:t>
            </a:r>
            <a:endParaRPr/>
          </a:p>
        </p:txBody>
      </p:sp>
      <p:sp>
        <p:nvSpPr>
          <p:cNvPr id="214" name="Google Shape;214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 startAt="4"/>
            </a:pPr>
            <a:r>
              <a:rPr lang="en-GB"/>
              <a:t>expressiveness evaluation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the 5 study cases carried out are not that complex, are results meaningful?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usage of Eclipse, Java, EMF? xText, DSLs in the Industry?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lack of data analysis use case, lack of use-case oriented approach (that can legitimate DOF)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AutoNum type="arabicPeriod" startAt="4"/>
            </a:pPr>
            <a:r>
              <a:rPr lang="en-GB"/>
              <a:t>effectiveness evaluation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are metrics relevant wrt effectiveness?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the less operations / parameters / keywords, the better? I doubt it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AutoNum type="arabicPeriod" startAt="4"/>
            </a:pPr>
            <a:r>
              <a:rPr lang="en-GB"/>
              <a:t>evaluation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not assessed: </a:t>
            </a:r>
            <a:r>
              <a:rPr lang="en-GB"/>
              <a:t>cumbersome tasks, low-level ops, labor-intensive, time-consuming, error-prone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 startAt="4"/>
            </a:pPr>
            <a:r>
              <a:rPr lang="en-GB"/>
              <a:t>related works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no comparison to Pinset as part of Epsilon, a large MDE tool-set</a:t>
            </a:r>
            <a:endParaRPr/>
          </a:p>
        </p:txBody>
      </p:sp>
      <p:sp>
        <p:nvSpPr>
          <p:cNvPr id="215" name="Google Shape;215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Remarks</a:t>
            </a:r>
            <a:endParaRPr/>
          </a:p>
        </p:txBody>
      </p:sp>
      <p:sp>
        <p:nvSpPr>
          <p:cNvPr id="221" name="Google Shape;221;p3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link between DOF and domain data not enough explained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evaluation scenarios a-g only related to case study #2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collecting and structuring the domain data is the most important task, isn’t it?</a:t>
            </a:r>
            <a:endParaRPr/>
          </a:p>
        </p:txBody>
      </p:sp>
      <p:sp>
        <p:nvSpPr>
          <p:cNvPr id="222" name="Google Shape;222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7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Thanks!</a:t>
            </a:r>
            <a:endParaRPr/>
          </a:p>
        </p:txBody>
      </p:sp>
      <p:sp>
        <p:nvSpPr>
          <p:cNvPr id="228" name="Google Shape;228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Context</a:t>
            </a:r>
            <a:endParaRPr/>
          </a:p>
        </p:txBody>
      </p:sp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Industry 4.0 Applications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applications dedicated to engineers in the industry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applications process massive data from </a:t>
            </a:r>
            <a:r>
              <a:rPr lang="en-GB"/>
              <a:t>heterogeneous</a:t>
            </a:r>
            <a:r>
              <a:rPr lang="en-GB"/>
              <a:t> sources, formats and storage engines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applications embedded data analysis algorithms (data mining)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Datasets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data analysis algorithms process tables, tabular data or datasets (1 row = 1 data)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data preprocessing required from linked or hierarchical data (ETL)</a:t>
            </a:r>
            <a:endParaRPr/>
          </a:p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000">
        <p:push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Issues</a:t>
            </a:r>
            <a:endParaRPr/>
          </a:p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Dataset Generation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data transformation into tabular data structures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cumbersome</a:t>
            </a:r>
            <a:r>
              <a:rPr lang="en-GB"/>
              <a:t> tasks, low-level operations, labor intensive, time consuming, error prone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Automatic Dataset Generation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previous solution: </a:t>
            </a:r>
            <a:r>
              <a:rPr i="1" lang="en-GB"/>
              <a:t>Lavoisier</a:t>
            </a:r>
            <a:r>
              <a:rPr lang="en-GB"/>
              <a:t>, a DSL for dataset generation from object-oriented data models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industry engineers not educated to object-oriented data models ;(</a:t>
            </a:r>
            <a:endParaRPr/>
          </a:p>
        </p:txBody>
      </p:sp>
      <p:sp>
        <p:nvSpPr>
          <p:cNvPr id="76" name="Google Shape;76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000">
        <p:push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Hypothesis</a:t>
            </a:r>
            <a:endParaRPr/>
          </a:p>
        </p:txBody>
      </p:sp>
      <p:sp>
        <p:nvSpPr>
          <p:cNvPr id="82" name="Google Shape;82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using MDE approach again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industry engineers familiar with fishbone diagrams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solution: fishbone diagrams </a:t>
            </a:r>
            <a:r>
              <a:rPr lang="en-GB" sz="2000"/>
              <a:t>→</a:t>
            </a:r>
            <a:r>
              <a:rPr lang="en-GB"/>
              <a:t> object-oriented diagrams</a:t>
            </a:r>
            <a:endParaRPr/>
          </a:p>
        </p:txBody>
      </p:sp>
      <p:sp>
        <p:nvSpPr>
          <p:cNvPr id="83" name="Google Shape;83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000">
        <p:push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Contributions</a:t>
            </a:r>
            <a:endParaRPr/>
          </a:p>
        </p:txBody>
      </p:sp>
      <p:sp>
        <p:nvSpPr>
          <p:cNvPr id="89" name="Google Shape;89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d</a:t>
            </a:r>
            <a:r>
              <a:rPr lang="en-GB"/>
              <a:t>ata-oriented fishbone diagrams: fishbone diagrams + </a:t>
            </a:r>
            <a:r>
              <a:rPr i="1" lang="en-GB"/>
              <a:t>Lavoisier</a:t>
            </a:r>
            <a:r>
              <a:rPr lang="en-GB"/>
              <a:t> statements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i="1" lang="en-GB"/>
              <a:t>Papin</a:t>
            </a:r>
            <a:r>
              <a:rPr lang="en-GB"/>
              <a:t>: a DSL, for dataset generation from object-oriented fishbone diagrams</a:t>
            </a:r>
            <a:endParaRPr/>
          </a:p>
        </p:txBody>
      </p:sp>
      <p:pic>
        <p:nvPicPr>
          <p:cNvPr id="90" name="Google Shape;9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43262" y="2380350"/>
            <a:ext cx="5657477" cy="2350849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000">
        <p:push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8" name="Google Shape;9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40750" y="304436"/>
            <a:ext cx="6662488" cy="4534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000">
        <p14:gallery dir="l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Contributions</a:t>
            </a:r>
            <a:endParaRPr/>
          </a:p>
        </p:txBody>
      </p:sp>
      <p:sp>
        <p:nvSpPr>
          <p:cNvPr id="104" name="Google Shape;104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data-oriented fishbone diagrams: fishbone diagrams + </a:t>
            </a:r>
            <a:r>
              <a:rPr i="1" lang="en-GB"/>
              <a:t>Lavoisier</a:t>
            </a:r>
            <a:r>
              <a:rPr lang="en-GB"/>
              <a:t> statements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i="1" lang="en-GB"/>
              <a:t>Papin</a:t>
            </a:r>
            <a:r>
              <a:rPr lang="en-GB"/>
              <a:t>: a DSL, for dataset generation from object-oriented fishbone diagrams</a:t>
            </a:r>
            <a:endParaRPr/>
          </a:p>
        </p:txBody>
      </p:sp>
      <p:sp>
        <p:nvSpPr>
          <p:cNvPr id="105" name="Google Shape;105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06" name="Google Shape;10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5913" y="2126730"/>
            <a:ext cx="4092176" cy="2785199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0"/>
          <p:cNvSpPr txBox="1"/>
          <p:nvPr>
            <p:ph idx="1" type="body"/>
          </p:nvPr>
        </p:nvSpPr>
        <p:spPr>
          <a:xfrm>
            <a:off x="311700" y="1981625"/>
            <a:ext cx="8520600" cy="25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deep evaluation over 5 case study</a:t>
            </a:r>
            <a:endParaRPr/>
          </a:p>
          <a:p>
            <a:pPr indent="-317500" lvl="1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 sz="1800"/>
              <a:t>e</a:t>
            </a:r>
            <a:r>
              <a:rPr lang="en-GB" sz="1800"/>
              <a:t>xpressiveness</a:t>
            </a:r>
            <a:endParaRPr sz="1800"/>
          </a:p>
          <a:p>
            <a:pPr indent="-342900" lvl="1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effectiveness </a:t>
            </a:r>
            <a:endParaRPr sz="1800"/>
          </a:p>
        </p:txBody>
      </p:sp>
    </p:spTree>
  </p:cSld>
  <p:clrMapOvr>
    <a:masterClrMapping/>
  </p:clrMapOvr>
  <mc:AlternateContent>
    <mc:Choice Requires="p14">
      <p:transition spd="slow" p14:dur="10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Object-Oriented Fishbone diagrams</a:t>
            </a:r>
            <a:endParaRPr/>
          </a:p>
        </p:txBody>
      </p:sp>
      <p:sp>
        <p:nvSpPr>
          <p:cNvPr id="113" name="Google Shape;113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14" name="Google Shape;11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92727" y="1017725"/>
            <a:ext cx="5558534" cy="3819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000">
        <p:push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