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258" r:id="rId4"/>
    <p:sldId id="295" r:id="rId5"/>
    <p:sldId id="300" r:id="rId6"/>
    <p:sldId id="259" r:id="rId7"/>
    <p:sldId id="301" r:id="rId8"/>
    <p:sldId id="260" r:id="rId9"/>
    <p:sldId id="264" r:id="rId10"/>
    <p:sldId id="261" r:id="rId11"/>
    <p:sldId id="263" r:id="rId12"/>
    <p:sldId id="267" r:id="rId13"/>
    <p:sldId id="302" r:id="rId14"/>
    <p:sldId id="278" r:id="rId15"/>
    <p:sldId id="303" r:id="rId16"/>
    <p:sldId id="293" r:id="rId17"/>
    <p:sldId id="304" r:id="rId18"/>
    <p:sldId id="266" r:id="rId19"/>
    <p:sldId id="306" r:id="rId20"/>
    <p:sldId id="265" r:id="rId21"/>
    <p:sldId id="285" r:id="rId22"/>
    <p:sldId id="269" r:id="rId23"/>
    <p:sldId id="268" r:id="rId24"/>
    <p:sldId id="270" r:id="rId25"/>
    <p:sldId id="271" r:id="rId26"/>
    <p:sldId id="272" r:id="rId27"/>
    <p:sldId id="273" r:id="rId28"/>
    <p:sldId id="289" r:id="rId29"/>
    <p:sldId id="290" r:id="rId30"/>
    <p:sldId id="291" r:id="rId31"/>
    <p:sldId id="292" r:id="rId32"/>
    <p:sldId id="307" r:id="rId33"/>
    <p:sldId id="298" r:id="rId34"/>
    <p:sldId id="299" r:id="rId35"/>
    <p:sldId id="274" r:id="rId36"/>
    <p:sldId id="276" r:id="rId37"/>
    <p:sldId id="308" r:id="rId38"/>
    <p:sldId id="280" r:id="rId39"/>
    <p:sldId id="286" r:id="rId40"/>
    <p:sldId id="311" r:id="rId41"/>
    <p:sldId id="287" r:id="rId42"/>
    <p:sldId id="277" r:id="rId43"/>
    <p:sldId id="279" r:id="rId44"/>
    <p:sldId id="309" r:id="rId45"/>
    <p:sldId id="275" r:id="rId46"/>
    <p:sldId id="310" r:id="rId47"/>
    <p:sldId id="294" r:id="rId48"/>
    <p:sldId id="281" r:id="rId49"/>
    <p:sldId id="282" r:id="rId50"/>
    <p:sldId id="284" r:id="rId51"/>
    <p:sldId id="283" r:id="rId5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6F6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722" autoAdjust="0"/>
    <p:restoredTop sz="94660"/>
  </p:normalViewPr>
  <p:slideViewPr>
    <p:cSldViewPr>
      <p:cViewPr varScale="1">
        <p:scale>
          <a:sx n="67" d="100"/>
          <a:sy n="67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75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1AAF7-8A87-4F29-B9BE-5D519BD65D47}" type="datetimeFigureOut">
              <a:rPr lang="fr-FR" smtClean="0"/>
              <a:pPr/>
              <a:t>27/03/2009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3AA4D-25EE-4EF2-8FFD-6CC3B44DB1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8C2F4-D251-4F87-BBCA-A3506796E9FC}" type="datetimeFigureOut">
              <a:rPr lang="fr-FR" smtClean="0"/>
              <a:pPr/>
              <a:t>27/03/2009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B3A5A-0CF4-4DF2-9AB1-5636368765E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B3A5A-0CF4-4DF2-9AB1-5636368765EE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B3A5A-0CF4-4DF2-9AB1-5636368765EE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B3A5A-0CF4-4DF2-9AB1-5636368765EE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B3A5A-0CF4-4DF2-9AB1-5636368765EE}" type="slidenum">
              <a:rPr lang="fr-FR" smtClean="0"/>
              <a:pPr/>
              <a:t>51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16200000" flipH="1">
            <a:off x="3202740" y="-1345406"/>
            <a:ext cx="2738458" cy="9144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Titre 11"/>
          <p:cNvSpPr>
            <a:spLocks noGrp="1"/>
          </p:cNvSpPr>
          <p:nvPr>
            <p:ph type="ctrTitle"/>
          </p:nvPr>
        </p:nvSpPr>
        <p:spPr>
          <a:xfrm>
            <a:off x="857224" y="1928802"/>
            <a:ext cx="7429520" cy="1044138"/>
          </a:xfrm>
        </p:spPr>
        <p:txBody>
          <a:bodyPr lIns="45720" tIns="0" rIns="45720">
            <a:noAutofit/>
          </a:bodyPr>
          <a:lstStyle>
            <a:lvl1pPr algn="ctr">
              <a:defRPr sz="6600" b="1" baseline="0"/>
            </a:lvl1pPr>
            <a:extLst/>
          </a:lstStyle>
          <a:p>
            <a:endParaRPr kumimoji="0" lang="en-US" dirty="0"/>
          </a:p>
        </p:txBody>
      </p:sp>
      <p:sp>
        <p:nvSpPr>
          <p:cNvPr id="25" name="Sous-titre 24"/>
          <p:cNvSpPr>
            <a:spLocks noGrp="1"/>
          </p:cNvSpPr>
          <p:nvPr>
            <p:ph type="subTitle" idx="1"/>
          </p:nvPr>
        </p:nvSpPr>
        <p:spPr>
          <a:xfrm>
            <a:off x="857224" y="3286124"/>
            <a:ext cx="7429552" cy="1101248"/>
          </a:xfrm>
        </p:spPr>
        <p:txBody>
          <a:bodyPr lIns="45720" tIns="0" rIns="45720" bIns="0">
            <a:noAutofit/>
          </a:bodyPr>
          <a:lstStyle>
            <a:lvl1pPr marL="0" indent="0" algn="ctr">
              <a:buNone/>
              <a:defRPr sz="3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33EB463-52BC-4629-8C2A-A2181AC2B2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lang="fr-FR" smtClean="0"/>
              <a:t>Aubry - Camara - Couvrand - Guidoux -  Thierry - Vénisse                                M2 ALMA 08-09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3EB463-52BC-4629-8C2A-A2181AC2B2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7239000" cy="714380"/>
          </a:xfrm>
        </p:spPr>
        <p:txBody>
          <a:bodyPr>
            <a:noAutofit/>
          </a:bodyPr>
          <a:lstStyle>
            <a:lvl1pPr>
              <a:defRPr sz="4400"/>
            </a:lvl1pPr>
            <a:extLst/>
          </a:lstStyle>
          <a:p>
            <a:r>
              <a:rPr kumimoji="0" lang="fr-FR" dirty="0" smtClean="0"/>
              <a:t>Cliquez pour modifier 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68828"/>
            <a:ext cx="8329642" cy="4489130"/>
          </a:xfrm>
        </p:spPr>
        <p:txBody>
          <a:bodyPr/>
          <a:lstStyle>
            <a:lvl2pPr>
              <a:defRPr>
                <a:solidFill>
                  <a:srgbClr val="002060"/>
                </a:solidFill>
              </a:defRPr>
            </a:lvl2pPr>
            <a:extLst/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85720" y="6500834"/>
            <a:ext cx="7215238" cy="214314"/>
          </a:xfrm>
        </p:spPr>
        <p:txBody>
          <a:bodyPr/>
          <a:lstStyle>
            <a:lvl1pPr>
              <a:defRPr sz="1100" b="1">
                <a:solidFill>
                  <a:schemeClr val="tx1">
                    <a:lumMod val="90000"/>
                    <a:lumOff val="1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extLst/>
          </a:lstStyle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sz="10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41382" y="6500834"/>
            <a:ext cx="588336" cy="228600"/>
          </a:xfrm>
        </p:spPr>
        <p:txBody>
          <a:bodyPr/>
          <a:lstStyle>
            <a:lvl1pPr>
              <a:defRPr sz="14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extLst/>
          </a:lstStyle>
          <a:p>
            <a:fld id="{233EB463-52BC-4629-8C2A-A2181AC2B26B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  <a:prstGeom prst="rect">
            <a:avLst/>
          </a:prstGeo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fr-FR" smtClean="0"/>
              <a:t>Aubry - Camara - Couvrand - Guidoux -  Thierry - Vénisse                                M2 ALMA 08-09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33EB463-52BC-4629-8C2A-A2181AC2B2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Aubry - Camara - Couvrand - Guidoux -  Thierry - Vénisse                                M2 ALMA 08-09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3EB463-52BC-4629-8C2A-A2181AC2B2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Aubry - Camara - Couvrand - Guidoux -  Thierry - Vénisse                                M2 ALMA 08-09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3EB463-52BC-4629-8C2A-A2181AC2B2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Aubry - Camara - Couvrand - Guidoux -  Thierry - Vénisse                                M2 ALMA 08-09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3EB463-52BC-4629-8C2A-A2181AC2B2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Aubry - Camara - Couvrand - Guidoux -  Thierry - Vénisse                                M2 ALMA 08-09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3EB463-52BC-4629-8C2A-A2181AC2B2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207091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206965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14282" y="6500834"/>
            <a:ext cx="6643734" cy="214314"/>
          </a:xfrm>
        </p:spPr>
        <p:txBody>
          <a:bodyPr/>
          <a:lstStyle>
            <a:lvl1pPr algn="l">
              <a:defRPr b="1">
                <a:solidFill>
                  <a:srgbClr val="002060"/>
                </a:solidFill>
                <a:latin typeface="+mj-lt"/>
              </a:defRPr>
            </a:lvl1pPr>
            <a:extLst/>
          </a:lstStyle>
          <a:p>
            <a:r>
              <a:rPr lang="fr-FR" sz="1100" smtClean="0">
                <a:cs typeface="Arial" pitchFamily="34" charset="0"/>
              </a:rPr>
              <a:t>Aubry - Camara - Couvrand - Guidoux -  Thierry - Vénisse                                M2 ALMA 08-09</a:t>
            </a:r>
            <a:endParaRPr lang="fr-FR" sz="1100" dirty="0" smtClean="0">
              <a:cs typeface="Arial" pitchFamily="34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86776" y="6500834"/>
            <a:ext cx="588336" cy="228600"/>
          </a:xfrm>
        </p:spPr>
        <p:txBody>
          <a:bodyPr/>
          <a:lstStyle>
            <a:lvl1pPr>
              <a:defRPr kumimoji="0" lang="fr-FR" sz="1400" b="1" kern="1200" smtClean="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extLst/>
          </a:lstStyle>
          <a:p>
            <a:fld id="{233EB463-52BC-4629-8C2A-A2181AC2B26B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idx="1"/>
          </p:nvPr>
        </p:nvSpPr>
        <p:spPr>
          <a:xfrm>
            <a:off x="2338776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3" name="Rectangle 12"/>
          <p:cNvSpPr/>
          <p:nvPr userDrawn="1"/>
        </p:nvSpPr>
        <p:spPr>
          <a:xfrm rot="16200000" flipH="1">
            <a:off x="4393417" y="-4393417"/>
            <a:ext cx="357166" cy="9144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fr-FR" smtClean="0"/>
              <a:t>Aubry - Camara - Couvrand - Guidoux -  Thierry - Vénisse                                M2 ALMA 08-09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3EB463-52BC-4629-8C2A-A2181AC2B2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 flipH="1">
            <a:off x="4393417" y="-4393417"/>
            <a:ext cx="357166" cy="9144000"/>
          </a:xfrm>
          <a:prstGeom prst="rect">
            <a:avLst/>
          </a:prstGeom>
          <a:blipFill>
            <a:blip r:embed="rId1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du titr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329642" cy="53437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fr-FR" dirty="0" smtClean="0"/>
              <a:t>Cliquez pour modifier le</a:t>
            </a:r>
            <a:endParaRPr kumimoji="0" lang="en-US" dirty="0"/>
          </a:p>
        </p:txBody>
      </p:sp>
      <p:sp>
        <p:nvSpPr>
          <p:cNvPr id="31" name="Espace réservé du texte 30"/>
          <p:cNvSpPr>
            <a:spLocks noGrp="1"/>
          </p:cNvSpPr>
          <p:nvPr>
            <p:ph type="body" idx="1"/>
          </p:nvPr>
        </p:nvSpPr>
        <p:spPr>
          <a:xfrm>
            <a:off x="457200" y="1511638"/>
            <a:ext cx="8329642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4186238" cy="300054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fr-FR" smtClean="0"/>
              <a:t>Aubry - Camara - Couvrand - Guidoux -  Thierry - Vénisse                                M2 ALMA 08-09</a:t>
            </a:r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33EB463-52BC-4629-8C2A-A2181AC2B2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2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2.xml"/><Relationship Id="rId4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3" Type="http://schemas.openxmlformats.org/officeDocument/2006/relationships/image" Target="../media/image9.jpeg"/><Relationship Id="rId7" Type="http://schemas.openxmlformats.org/officeDocument/2006/relationships/slide" Target="slide4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2.xml"/><Relationship Id="rId4" Type="http://schemas.openxmlformats.org/officeDocument/2006/relationships/slide" Target="slide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2.xml"/><Relationship Id="rId4" Type="http://schemas.openxmlformats.org/officeDocument/2006/relationships/slide" Target="slide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2.xml"/><Relationship Id="rId4" Type="http://schemas.openxmlformats.org/officeDocument/2006/relationships/slide" Target="slid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42.xml"/><Relationship Id="rId4" Type="http://schemas.openxmlformats.org/officeDocument/2006/relationships/slide" Target="slide2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2.xml"/><Relationship Id="rId4" Type="http://schemas.openxmlformats.org/officeDocument/2006/relationships/slide" Target="slid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42.xml"/><Relationship Id="rId4" Type="http://schemas.openxmlformats.org/officeDocument/2006/relationships/slide" Target="slide2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2.xml"/><Relationship Id="rId4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9.xml"/><Relationship Id="rId7" Type="http://schemas.openxmlformats.org/officeDocument/2006/relationships/slide" Target="slide4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2.xml"/><Relationship Id="rId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42.xml"/><Relationship Id="rId4" Type="http://schemas.openxmlformats.org/officeDocument/2006/relationships/slide" Target="slide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42.xml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42.xml"/><Relationship Id="rId4" Type="http://schemas.openxmlformats.org/officeDocument/2006/relationships/slide" Target="slide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42.xml"/><Relationship Id="rId4" Type="http://schemas.openxmlformats.org/officeDocument/2006/relationships/slide" Target="slide1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42.xml"/><Relationship Id="rId4" Type="http://schemas.openxmlformats.org/officeDocument/2006/relationships/slide" Target="slide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42.xml"/><Relationship Id="rId4" Type="http://schemas.openxmlformats.org/officeDocument/2006/relationships/slide" Target="slide1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42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slide" Target="slide4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42.xml"/><Relationship Id="rId4" Type="http://schemas.openxmlformats.org/officeDocument/2006/relationships/slide" Target="slide2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42.xml"/><Relationship Id="rId4" Type="http://schemas.openxmlformats.org/officeDocument/2006/relationships/slide" Target="slide11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42.xml"/><Relationship Id="rId4" Type="http://schemas.openxmlformats.org/officeDocument/2006/relationships/slide" Target="slide11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42.xml"/><Relationship Id="rId4" Type="http://schemas.openxmlformats.org/officeDocument/2006/relationships/slide" Target="slide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slide" Target="slide4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42.xml"/><Relationship Id="rId4" Type="http://schemas.openxmlformats.org/officeDocument/2006/relationships/slide" Target="slide2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42.xml"/><Relationship Id="rId4" Type="http://schemas.openxmlformats.org/officeDocument/2006/relationships/slide" Target="slide11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22.xml"/><Relationship Id="rId4" Type="http://schemas.openxmlformats.org/officeDocument/2006/relationships/slide" Target="slide11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22.xml"/><Relationship Id="rId4" Type="http://schemas.openxmlformats.org/officeDocument/2006/relationships/slide" Target="slide11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slide" Target="slide9.xml"/><Relationship Id="rId7" Type="http://schemas.openxmlformats.org/officeDocument/2006/relationships/slide" Target="slide4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2.xml"/><Relationship Id="rId4" Type="http://schemas.openxmlformats.org/officeDocument/2006/relationships/slide" Target="slide1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4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2.xml"/><Relationship Id="rId4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9.xml"/><Relationship Id="rId7" Type="http://schemas.openxmlformats.org/officeDocument/2006/relationships/slide" Target="slide4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2.xml"/><Relationship Id="rId4" Type="http://schemas.openxmlformats.org/officeDocument/2006/relationships/slide" Target="slide11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slide" Target="slide49.xml"/><Relationship Id="rId3" Type="http://schemas.openxmlformats.org/officeDocument/2006/relationships/slide" Target="slide3.xml"/><Relationship Id="rId7" Type="http://schemas.openxmlformats.org/officeDocument/2006/relationships/slide" Target="slide42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6" Type="http://schemas.openxmlformats.org/officeDocument/2006/relationships/slide" Target="slide22.xml"/><Relationship Id="rId5" Type="http://schemas.openxmlformats.org/officeDocument/2006/relationships/slide" Target="slide11.xml"/><Relationship Id="rId4" Type="http://schemas.openxmlformats.org/officeDocument/2006/relationships/slide" Target="slide9.xml"/><Relationship Id="rId9" Type="http://schemas.openxmlformats.org/officeDocument/2006/relationships/slide" Target="slide48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slide" Target="slide42.xml"/><Relationship Id="rId3" Type="http://schemas.openxmlformats.org/officeDocument/2006/relationships/image" Target="../media/image26.png"/><Relationship Id="rId7" Type="http://schemas.openxmlformats.org/officeDocument/2006/relationships/slide" Target="slide2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slide" Target="slide11.xml"/><Relationship Id="rId5" Type="http://schemas.openxmlformats.org/officeDocument/2006/relationships/slide" Target="slide9.xml"/><Relationship Id="rId10" Type="http://schemas.openxmlformats.org/officeDocument/2006/relationships/slide" Target="slide48.xml"/><Relationship Id="rId4" Type="http://schemas.openxmlformats.org/officeDocument/2006/relationships/slide" Target="slide3.xml"/><Relationship Id="rId9" Type="http://schemas.openxmlformats.org/officeDocument/2006/relationships/slide" Target="slide4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9.xml"/><Relationship Id="rId7" Type="http://schemas.openxmlformats.org/officeDocument/2006/relationships/slide" Target="slide49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2.xml"/><Relationship Id="rId4" Type="http://schemas.openxmlformats.org/officeDocument/2006/relationships/slide" Target="slide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9.xml"/><Relationship Id="rId7" Type="http://schemas.openxmlformats.org/officeDocument/2006/relationships/slide" Target="slide4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2.xml"/><Relationship Id="rId4" Type="http://schemas.openxmlformats.org/officeDocument/2006/relationships/slide" Target="slide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9.xml"/><Relationship Id="rId7" Type="http://schemas.openxmlformats.org/officeDocument/2006/relationships/slide" Target="slide49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2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slide" Target="slide3.xml"/><Relationship Id="rId7" Type="http://schemas.openxmlformats.org/officeDocument/2006/relationships/slide" Target="slide49.xml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6" Type="http://schemas.openxmlformats.org/officeDocument/2006/relationships/slide" Target="slide42.xml"/><Relationship Id="rId5" Type="http://schemas.openxmlformats.org/officeDocument/2006/relationships/slide" Target="slide22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28596" y="2071678"/>
            <a:ext cx="8286776" cy="1044138"/>
          </a:xfrm>
        </p:spPr>
        <p:txBody>
          <a:bodyPr/>
          <a:lstStyle/>
          <a:p>
            <a:r>
              <a:rPr lang="fr-FR" sz="6400" dirty="0" smtClean="0"/>
              <a:t>Project </a:t>
            </a:r>
            <a:r>
              <a:rPr lang="fr-FR" sz="6400" dirty="0" err="1" smtClean="0"/>
              <a:t>Econet</a:t>
            </a:r>
            <a:endParaRPr lang="fr-FR" sz="6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00034" y="3286124"/>
            <a:ext cx="8143932" cy="1101248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Extraction d'une structure à composants</a:t>
            </a:r>
            <a:endParaRPr lang="fr-FR" dirty="0" smtClean="0">
              <a:solidFill>
                <a:schemeClr val="bg1"/>
              </a:solidFill>
              <a:latin typeface="DejaVu Sans" pitchFamily="34" charset="2"/>
            </a:endParaRPr>
          </a:p>
          <a:p>
            <a:r>
              <a:rPr lang="fr-FR" dirty="0" smtClean="0">
                <a:solidFill>
                  <a:schemeClr val="bg1"/>
                </a:solidFill>
              </a:rPr>
              <a:t> dans un projet java</a:t>
            </a:r>
            <a:endParaRPr lang="fr-FR" dirty="0" smtClean="0">
              <a:solidFill>
                <a:schemeClr val="bg1"/>
              </a:solidFill>
              <a:latin typeface="DejaVu Sans" pitchFamily="34" charset="2"/>
            </a:endParaRPr>
          </a:p>
          <a:p>
            <a:endParaRPr lang="fr-FR" dirty="0">
              <a:solidFill>
                <a:schemeClr val="bg1"/>
              </a:solidFill>
            </a:endParaRPr>
          </a:p>
        </p:txBody>
      </p:sp>
      <p:grpSp>
        <p:nvGrpSpPr>
          <p:cNvPr id="4" name="Groupe 10"/>
          <p:cNvGrpSpPr>
            <a:grpSpLocks/>
          </p:cNvGrpSpPr>
          <p:nvPr/>
        </p:nvGrpSpPr>
        <p:grpSpPr bwMode="auto">
          <a:xfrm>
            <a:off x="142875" y="4791077"/>
            <a:ext cx="3672436" cy="923330"/>
            <a:chOff x="142844" y="5000636"/>
            <a:chExt cx="3672809" cy="922735"/>
          </a:xfrm>
        </p:grpSpPr>
        <p:sp>
          <p:nvSpPr>
            <p:cNvPr id="5" name="ZoneTexte 4"/>
            <p:cNvSpPr txBox="1">
              <a:spLocks noChangeArrowheads="1"/>
            </p:cNvSpPr>
            <p:nvPr/>
          </p:nvSpPr>
          <p:spPr bwMode="auto">
            <a:xfrm>
              <a:off x="142844" y="5000637"/>
              <a:ext cx="1500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b="1" u="sng" dirty="0" err="1" smtClean="0">
                  <a:solidFill>
                    <a:schemeClr val="tx2"/>
                  </a:solidFill>
                </a:rPr>
                <a:t>Encadrants</a:t>
              </a:r>
              <a:r>
                <a:rPr lang="fr-FR" b="1" u="sng" dirty="0" smtClean="0">
                  <a:solidFill>
                    <a:schemeClr val="tx2"/>
                  </a:solidFill>
                </a:rPr>
                <a:t> </a:t>
              </a:r>
              <a:r>
                <a:rPr lang="fr-FR" b="1" dirty="0">
                  <a:solidFill>
                    <a:schemeClr val="tx2"/>
                  </a:solidFill>
                </a:rPr>
                <a:t>:</a:t>
              </a:r>
            </a:p>
          </p:txBody>
        </p:sp>
        <p:sp>
          <p:nvSpPr>
            <p:cNvPr id="6" name="ZoneTexte 5"/>
            <p:cNvSpPr txBox="1">
              <a:spLocks noChangeArrowheads="1"/>
            </p:cNvSpPr>
            <p:nvPr/>
          </p:nvSpPr>
          <p:spPr bwMode="auto">
            <a:xfrm>
              <a:off x="1643042" y="5000636"/>
              <a:ext cx="2172611" cy="922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dirty="0">
                  <a:solidFill>
                    <a:schemeClr val="tx2"/>
                  </a:solidFill>
                </a:rPr>
                <a:t>André Pascal</a:t>
              </a:r>
            </a:p>
            <a:p>
              <a:r>
                <a:rPr lang="fr-FR" dirty="0" err="1">
                  <a:solidFill>
                    <a:schemeClr val="tx2"/>
                  </a:solidFill>
                </a:rPr>
                <a:t>Ardourel</a:t>
              </a:r>
              <a:r>
                <a:rPr lang="fr-FR" dirty="0">
                  <a:solidFill>
                    <a:schemeClr val="tx2"/>
                  </a:solidFill>
                </a:rPr>
                <a:t> Gilles</a:t>
              </a:r>
            </a:p>
            <a:p>
              <a:r>
                <a:rPr lang="fr-FR" dirty="0">
                  <a:solidFill>
                    <a:schemeClr val="tx2"/>
                  </a:solidFill>
                </a:rPr>
                <a:t>Royer Jean-Claude</a:t>
              </a:r>
            </a:p>
          </p:txBody>
        </p:sp>
      </p:grpSp>
      <p:grpSp>
        <p:nvGrpSpPr>
          <p:cNvPr id="7" name="Groupe 11"/>
          <p:cNvGrpSpPr>
            <a:grpSpLocks/>
          </p:cNvGrpSpPr>
          <p:nvPr/>
        </p:nvGrpSpPr>
        <p:grpSpPr bwMode="auto">
          <a:xfrm>
            <a:off x="4786313" y="4786322"/>
            <a:ext cx="3857625" cy="1643063"/>
            <a:chOff x="4786314" y="4857761"/>
            <a:chExt cx="3857652" cy="2310413"/>
          </a:xfrm>
        </p:grpSpPr>
        <p:sp>
          <p:nvSpPr>
            <p:cNvPr id="8" name="ZoneTexte 6"/>
            <p:cNvSpPr txBox="1">
              <a:spLocks noChangeArrowheads="1"/>
            </p:cNvSpPr>
            <p:nvPr/>
          </p:nvSpPr>
          <p:spPr bwMode="auto">
            <a:xfrm>
              <a:off x="4786314" y="4857761"/>
              <a:ext cx="1643074" cy="42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b="1" u="sng" dirty="0">
                  <a:solidFill>
                    <a:schemeClr val="tx2"/>
                  </a:solidFill>
                </a:rPr>
                <a:t>Réalisé par </a:t>
              </a:r>
              <a:r>
                <a:rPr lang="fr-FR" b="1" dirty="0">
                  <a:solidFill>
                    <a:schemeClr val="tx2"/>
                  </a:solidFill>
                </a:rPr>
                <a:t>:</a:t>
              </a:r>
            </a:p>
          </p:txBody>
        </p:sp>
        <p:sp>
          <p:nvSpPr>
            <p:cNvPr id="9" name="ZoneTexte 7"/>
            <p:cNvSpPr txBox="1">
              <a:spLocks noChangeArrowheads="1"/>
            </p:cNvSpPr>
            <p:nvPr/>
          </p:nvSpPr>
          <p:spPr bwMode="auto">
            <a:xfrm>
              <a:off x="5929322" y="4857761"/>
              <a:ext cx="2714644" cy="2310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vl="1"/>
              <a:r>
                <a:rPr lang="fr-FR" dirty="0">
                  <a:solidFill>
                    <a:schemeClr val="tx2"/>
                  </a:solidFill>
                </a:rPr>
                <a:t>Aubry Matthieu</a:t>
              </a:r>
            </a:p>
            <a:p>
              <a:pPr lvl="1"/>
              <a:r>
                <a:rPr lang="fr-FR" dirty="0">
                  <a:solidFill>
                    <a:schemeClr val="tx2"/>
                  </a:solidFill>
                </a:rPr>
                <a:t>Camara Tima</a:t>
              </a:r>
            </a:p>
            <a:p>
              <a:pPr lvl="1"/>
              <a:r>
                <a:rPr lang="fr-FR" dirty="0" err="1">
                  <a:solidFill>
                    <a:schemeClr val="tx2"/>
                  </a:solidFill>
                </a:rPr>
                <a:t>Couvrand</a:t>
              </a:r>
              <a:r>
                <a:rPr lang="fr-FR" dirty="0">
                  <a:solidFill>
                    <a:schemeClr val="tx2"/>
                  </a:solidFill>
                </a:rPr>
                <a:t> Aurélia</a:t>
              </a:r>
            </a:p>
            <a:p>
              <a:pPr lvl="1"/>
              <a:r>
                <a:rPr lang="fr-FR" dirty="0" err="1">
                  <a:solidFill>
                    <a:schemeClr val="tx2"/>
                  </a:solidFill>
                </a:rPr>
                <a:t>Guidoux</a:t>
              </a:r>
              <a:r>
                <a:rPr lang="fr-FR" dirty="0">
                  <a:solidFill>
                    <a:schemeClr val="tx2"/>
                  </a:solidFill>
                </a:rPr>
                <a:t> Jérémie</a:t>
              </a:r>
            </a:p>
            <a:p>
              <a:pPr lvl="1"/>
              <a:r>
                <a:rPr lang="fr-FR" dirty="0">
                  <a:solidFill>
                    <a:schemeClr val="tx2"/>
                  </a:solidFill>
                </a:rPr>
                <a:t>Thierry Lydie	</a:t>
              </a:r>
            </a:p>
            <a:p>
              <a:pPr lvl="1"/>
              <a:r>
                <a:rPr lang="fr-FR" dirty="0" err="1">
                  <a:solidFill>
                    <a:schemeClr val="tx2"/>
                  </a:solidFill>
                </a:rPr>
                <a:t>Venisse</a:t>
              </a:r>
              <a:r>
                <a:rPr lang="fr-FR" dirty="0">
                  <a:solidFill>
                    <a:schemeClr val="tx2"/>
                  </a:solidFill>
                </a:rPr>
                <a:t> G. Mathieu	</a:t>
              </a:r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42875"/>
            <a:ext cx="1928813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9"/>
          <p:cNvSpPr txBox="1">
            <a:spLocks noChangeArrowheads="1"/>
          </p:cNvSpPr>
          <p:nvPr/>
        </p:nvSpPr>
        <p:spPr bwMode="auto">
          <a:xfrm>
            <a:off x="5715000" y="571500"/>
            <a:ext cx="2500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/>
            <a:r>
              <a:rPr lang="fr-FR">
                <a:solidFill>
                  <a:schemeClr val="tx2"/>
                </a:solidFill>
              </a:rPr>
              <a:t>Master 2 ALMA</a:t>
            </a:r>
          </a:p>
          <a:p>
            <a:pPr lvl="1" algn="ctr"/>
            <a:r>
              <a:rPr lang="fr-FR">
                <a:solidFill>
                  <a:schemeClr val="tx2"/>
                </a:solidFill>
              </a:rPr>
              <a:t> 2008/2009</a:t>
            </a: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Planning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4097" name="Picture 1" descr="C:\Users\TiMa\Desktop\plannin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8362951" cy="5133975"/>
          </a:xfrm>
          <a:prstGeom prst="rect">
            <a:avLst/>
          </a:prstGeom>
          <a:noFill/>
        </p:spPr>
      </p:pic>
      <p:grpSp>
        <p:nvGrpSpPr>
          <p:cNvPr id="6" name="Groupe 5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7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9" name="ZoneTexte 8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1500166" y="142852"/>
                <a:ext cx="1546001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smtClean="0">
                    <a:solidFill>
                      <a:schemeClr val="bg1">
                        <a:lumMod val="95000"/>
                      </a:schemeClr>
                    </a:solidFill>
                  </a:rPr>
                  <a:t>P. Management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Study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348" y="1928802"/>
            <a:ext cx="5929354" cy="414340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220000"/>
              </a:lnSpc>
            </a:pPr>
            <a:r>
              <a:rPr lang="fr-FR" sz="2800" b="1" dirty="0" smtClean="0"/>
              <a:t>JDT</a:t>
            </a:r>
          </a:p>
          <a:p>
            <a:pPr>
              <a:lnSpc>
                <a:spcPct val="220000"/>
              </a:lnSpc>
            </a:pPr>
            <a:r>
              <a:rPr lang="fr-FR" sz="2800" b="1" dirty="0" smtClean="0">
                <a:solidFill>
                  <a:schemeClr val="bg1">
                    <a:lumMod val="50000"/>
                  </a:schemeClr>
                </a:solidFill>
              </a:rPr>
              <a:t>TESTJDT3</a:t>
            </a:r>
          </a:p>
          <a:p>
            <a:pPr>
              <a:lnSpc>
                <a:spcPct val="220000"/>
              </a:lnSpc>
            </a:pPr>
            <a:r>
              <a:rPr lang="fr-FR" sz="2900" b="1" dirty="0" err="1" smtClean="0">
                <a:solidFill>
                  <a:schemeClr val="bg1">
                    <a:lumMod val="50000"/>
                  </a:schemeClr>
                </a:solidFill>
              </a:rPr>
              <a:t>Existing</a:t>
            </a:r>
            <a:r>
              <a:rPr lang="fr-FR" sz="2900" b="1" dirty="0" smtClean="0">
                <a:solidFill>
                  <a:schemeClr val="bg1">
                    <a:lumMod val="50000"/>
                  </a:schemeClr>
                </a:solidFill>
              </a:rPr>
              <a:t> RBS</a:t>
            </a:r>
          </a:p>
          <a:p>
            <a:pPr>
              <a:lnSpc>
                <a:spcPct val="220000"/>
              </a:lnSpc>
            </a:pPr>
            <a:r>
              <a:rPr lang="fr-FR" sz="2800" b="1" dirty="0" err="1" smtClean="0">
                <a:solidFill>
                  <a:schemeClr val="bg1">
                    <a:lumMod val="50000"/>
                  </a:schemeClr>
                </a:solidFill>
              </a:rPr>
              <a:t>Thesis</a:t>
            </a:r>
            <a:endParaRPr lang="fr-FR" sz="2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fr-FR" sz="2800" b="1" dirty="0" err="1" smtClean="0">
                <a:solidFill>
                  <a:schemeClr val="bg1">
                    <a:lumMod val="50000"/>
                  </a:schemeClr>
                </a:solidFill>
              </a:rPr>
              <a:t>CoCoME</a:t>
            </a:r>
            <a:endParaRPr lang="fr-FR" sz="2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  <a:buNone/>
            </a:pPr>
            <a:endParaRPr lang="fr-FR" dirty="0" smtClean="0"/>
          </a:p>
          <a:p>
            <a:pPr>
              <a:lnSpc>
                <a:spcPct val="250000"/>
              </a:lnSpc>
              <a:buNone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pic>
        <p:nvPicPr>
          <p:cNvPr id="30722" name="Picture 2" descr="C:\Users\TiMa\AppData\Local\Microsoft\Windows\Temporary Internet Files\Content.IE5\45Z55A7G\MCj041239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428868"/>
            <a:ext cx="3176583" cy="2721871"/>
          </a:xfrm>
          <a:prstGeom prst="rect">
            <a:avLst/>
          </a:prstGeom>
          <a:noFill/>
        </p:spPr>
      </p:pic>
      <p:grpSp>
        <p:nvGrpSpPr>
          <p:cNvPr id="17" name="Groupe 1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1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20" name="ZoneTexte 1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3286116" y="142852"/>
                <a:ext cx="697627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Study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9" name="ZoneTexte 1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JDT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dirty="0" smtClean="0"/>
              <a:t>Eclipse Java </a:t>
            </a:r>
            <a:r>
              <a:rPr lang="fr-FR" dirty="0" err="1" smtClean="0"/>
              <a:t>Developement</a:t>
            </a:r>
            <a:r>
              <a:rPr lang="fr-FR" dirty="0" smtClean="0"/>
              <a:t> Tools</a:t>
            </a:r>
            <a:endParaRPr lang="en-US" sz="1800" dirty="0" smtClean="0"/>
          </a:p>
          <a:p>
            <a:pPr lvl="1">
              <a:lnSpc>
                <a:spcPct val="110000"/>
              </a:lnSpc>
            </a:pPr>
            <a:r>
              <a:rPr lang="en-US" sz="2000" dirty="0" smtClean="0"/>
              <a:t>plug-in of the Eclipse platform provides a rich set of functionality to enable Java developers to use Eclipse as a Java IDE.</a:t>
            </a:r>
            <a:endParaRPr lang="fr-FR" dirty="0" smtClean="0"/>
          </a:p>
          <a:p>
            <a:pPr>
              <a:lnSpc>
                <a:spcPct val="150000"/>
              </a:lnSpc>
            </a:pPr>
            <a:r>
              <a:rPr lang="fr-FR" sz="2600" dirty="0" smtClean="0">
                <a:solidFill>
                  <a:schemeClr val="tx1"/>
                </a:solidFill>
              </a:rPr>
              <a:t>Use in </a:t>
            </a:r>
            <a:r>
              <a:rPr lang="fr-FR" sz="2600" dirty="0" err="1" smtClean="0">
                <a:solidFill>
                  <a:schemeClr val="tx1"/>
                </a:solidFill>
              </a:rPr>
              <a:t>Econet</a:t>
            </a:r>
            <a:r>
              <a:rPr lang="fr-FR" sz="2600" dirty="0" smtClean="0">
                <a:solidFill>
                  <a:schemeClr val="tx1"/>
                </a:solidFill>
              </a:rPr>
              <a:t> to :</a:t>
            </a:r>
          </a:p>
          <a:p>
            <a:pPr lvl="1">
              <a:lnSpc>
                <a:spcPct val="110000"/>
              </a:lnSpc>
            </a:pPr>
            <a:r>
              <a:rPr lang="en-US" sz="2000" dirty="0" smtClean="0"/>
              <a:t>Manipulate Java classes and/or interfaces resources to extract information regarding their structure: attributes, methods.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Create an AST to analyze compilation units. 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Interrogate AST data on implementing extraction rules.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Modify code in order to position annotations.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32770" name="Picture 2" descr="C:\Users\TiMa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857232"/>
            <a:ext cx="1430013" cy="1069938"/>
          </a:xfrm>
          <a:prstGeom prst="rect">
            <a:avLst/>
          </a:prstGeom>
          <a:noFill/>
        </p:spPr>
      </p:pic>
      <p:grpSp>
        <p:nvGrpSpPr>
          <p:cNvPr id="7" name="Groupe 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0" name="ZoneTexte 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3286116" y="142852"/>
                <a:ext cx="697627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Study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8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9" name="ZoneTexte 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9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Study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348" y="1928802"/>
            <a:ext cx="5929354" cy="414340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220000"/>
              </a:lnSpc>
            </a:pPr>
            <a:r>
              <a:rPr lang="fr-FR" sz="2800" b="1" dirty="0" smtClean="0">
                <a:solidFill>
                  <a:schemeClr val="bg1">
                    <a:lumMod val="50000"/>
                  </a:schemeClr>
                </a:solidFill>
              </a:rPr>
              <a:t>JDT</a:t>
            </a:r>
          </a:p>
          <a:p>
            <a:pPr>
              <a:lnSpc>
                <a:spcPct val="220000"/>
              </a:lnSpc>
            </a:pPr>
            <a:r>
              <a:rPr lang="fr-FR" sz="2800" b="1" dirty="0" smtClean="0"/>
              <a:t>TESTJDT3</a:t>
            </a:r>
          </a:p>
          <a:p>
            <a:pPr>
              <a:lnSpc>
                <a:spcPct val="220000"/>
              </a:lnSpc>
            </a:pPr>
            <a:r>
              <a:rPr lang="fr-FR" sz="2900" b="1" dirty="0" err="1" smtClean="0">
                <a:solidFill>
                  <a:schemeClr val="bg1">
                    <a:lumMod val="50000"/>
                  </a:schemeClr>
                </a:solidFill>
              </a:rPr>
              <a:t>Existing</a:t>
            </a:r>
            <a:r>
              <a:rPr lang="fr-FR" sz="2900" b="1" dirty="0" smtClean="0">
                <a:solidFill>
                  <a:schemeClr val="bg1">
                    <a:lumMod val="50000"/>
                  </a:schemeClr>
                </a:solidFill>
              </a:rPr>
              <a:t> RBS</a:t>
            </a:r>
          </a:p>
          <a:p>
            <a:pPr>
              <a:lnSpc>
                <a:spcPct val="220000"/>
              </a:lnSpc>
            </a:pPr>
            <a:r>
              <a:rPr lang="fr-FR" sz="2800" b="1" dirty="0" err="1" smtClean="0">
                <a:solidFill>
                  <a:schemeClr val="bg1">
                    <a:lumMod val="50000"/>
                  </a:schemeClr>
                </a:solidFill>
              </a:rPr>
              <a:t>Thesis</a:t>
            </a:r>
            <a:endParaRPr lang="fr-FR" sz="2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fr-FR" sz="2800" b="1" dirty="0" err="1" smtClean="0">
                <a:solidFill>
                  <a:schemeClr val="bg1">
                    <a:lumMod val="50000"/>
                  </a:schemeClr>
                </a:solidFill>
              </a:rPr>
              <a:t>CoCoME</a:t>
            </a:r>
            <a:endParaRPr lang="fr-FR" sz="2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  <a:buNone/>
            </a:pPr>
            <a:endParaRPr lang="fr-FR" dirty="0" smtClean="0"/>
          </a:p>
          <a:p>
            <a:pPr>
              <a:lnSpc>
                <a:spcPct val="250000"/>
              </a:lnSpc>
              <a:buNone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pic>
        <p:nvPicPr>
          <p:cNvPr id="30722" name="Picture 2" descr="C:\Users\TiMa\AppData\Local\Microsoft\Windows\Temporary Internet Files\Content.IE5\45Z55A7G\MCj041239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428868"/>
            <a:ext cx="3176583" cy="2721871"/>
          </a:xfrm>
          <a:prstGeom prst="rect">
            <a:avLst/>
          </a:prstGeom>
          <a:noFill/>
        </p:spPr>
      </p:pic>
      <p:grpSp>
        <p:nvGrpSpPr>
          <p:cNvPr id="4" name="Groupe 1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5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20" name="ZoneTexte 1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3286116" y="142852"/>
                <a:ext cx="697627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Study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9" name="ZoneTexte 1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TESTJDT3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68828"/>
            <a:ext cx="5900750" cy="4203378"/>
          </a:xfrm>
        </p:spPr>
        <p:txBody>
          <a:bodyPr/>
          <a:lstStyle/>
          <a:p>
            <a:r>
              <a:rPr lang="fr-FR" dirty="0" err="1" smtClean="0"/>
              <a:t>Existing</a:t>
            </a:r>
            <a:r>
              <a:rPr lang="fr-FR" dirty="0" smtClean="0"/>
              <a:t> plug-in</a:t>
            </a:r>
          </a:p>
          <a:p>
            <a:pPr lvl="1">
              <a:lnSpc>
                <a:spcPct val="200000"/>
              </a:lnSpc>
            </a:pPr>
            <a:r>
              <a:rPr lang="fr-FR" dirty="0" err="1" smtClean="0"/>
              <a:t>Extract</a:t>
            </a:r>
            <a:r>
              <a:rPr lang="fr-FR" dirty="0" smtClean="0"/>
              <a:t> component structure.</a:t>
            </a:r>
          </a:p>
          <a:p>
            <a:pPr lvl="1">
              <a:lnSpc>
                <a:spcPct val="200000"/>
              </a:lnSpc>
            </a:pPr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Rules</a:t>
            </a:r>
            <a:r>
              <a:rPr lang="fr-FR" dirty="0" smtClean="0"/>
              <a:t> not </a:t>
            </a:r>
            <a:r>
              <a:rPr lang="fr-FR" dirty="0" err="1" smtClean="0"/>
              <a:t>implemented</a:t>
            </a:r>
            <a:endParaRPr lang="fr-FR" dirty="0" smtClean="0"/>
          </a:p>
          <a:p>
            <a:pPr lvl="1">
              <a:lnSpc>
                <a:spcPct val="200000"/>
              </a:lnSpc>
            </a:pPr>
            <a:r>
              <a:rPr lang="fr-FR" dirty="0" smtClean="0"/>
              <a:t>Simple architecture.</a:t>
            </a:r>
          </a:p>
          <a:p>
            <a:pPr lvl="1">
              <a:lnSpc>
                <a:spcPct val="200000"/>
              </a:lnSpc>
            </a:pPr>
            <a:r>
              <a:rPr lang="fr-FR" dirty="0" smtClean="0"/>
              <a:t>Not use-</a:t>
            </a:r>
            <a:r>
              <a:rPr lang="fr-FR" dirty="0" err="1" smtClean="0"/>
              <a:t>friendly</a:t>
            </a:r>
            <a:endParaRPr lang="fr-FR" dirty="0" smtClean="0"/>
          </a:p>
          <a:p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31746" name="Picture 2" descr="C:\Users\TiMa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500306"/>
            <a:ext cx="1600189" cy="1058587"/>
          </a:xfrm>
          <a:prstGeom prst="rect">
            <a:avLst/>
          </a:prstGeom>
          <a:noFill/>
        </p:spPr>
      </p:pic>
      <p:grpSp>
        <p:nvGrpSpPr>
          <p:cNvPr id="7" name="Groupe 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0" name="ZoneTexte 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3286116" y="142852"/>
                <a:ext cx="697627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Study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9" name="ZoneTexte 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Study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348" y="1928802"/>
            <a:ext cx="5929354" cy="414340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220000"/>
              </a:lnSpc>
            </a:pPr>
            <a:r>
              <a:rPr lang="fr-FR" sz="2800" b="1" dirty="0" smtClean="0">
                <a:solidFill>
                  <a:schemeClr val="bg1">
                    <a:lumMod val="50000"/>
                  </a:schemeClr>
                </a:solidFill>
              </a:rPr>
              <a:t>JDT</a:t>
            </a:r>
          </a:p>
          <a:p>
            <a:pPr>
              <a:lnSpc>
                <a:spcPct val="220000"/>
              </a:lnSpc>
            </a:pPr>
            <a:r>
              <a:rPr lang="fr-FR" sz="2800" b="1" dirty="0" smtClean="0">
                <a:solidFill>
                  <a:schemeClr val="bg1">
                    <a:lumMod val="50000"/>
                  </a:schemeClr>
                </a:solidFill>
              </a:rPr>
              <a:t>TESTJDT3</a:t>
            </a:r>
          </a:p>
          <a:p>
            <a:pPr>
              <a:lnSpc>
                <a:spcPct val="220000"/>
              </a:lnSpc>
            </a:pPr>
            <a:r>
              <a:rPr lang="fr-FR" sz="2900" b="1" dirty="0" err="1" smtClean="0"/>
              <a:t>Existing</a:t>
            </a:r>
            <a:r>
              <a:rPr lang="fr-FR" sz="2900" b="1" dirty="0" smtClean="0"/>
              <a:t> RBS</a:t>
            </a:r>
          </a:p>
          <a:p>
            <a:pPr>
              <a:lnSpc>
                <a:spcPct val="220000"/>
              </a:lnSpc>
            </a:pPr>
            <a:r>
              <a:rPr lang="fr-FR" sz="2800" b="1" dirty="0" err="1" smtClean="0">
                <a:solidFill>
                  <a:schemeClr val="bg1">
                    <a:lumMod val="50000"/>
                  </a:schemeClr>
                </a:solidFill>
              </a:rPr>
              <a:t>Thesis</a:t>
            </a:r>
            <a:endParaRPr lang="fr-FR" sz="2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fr-FR" sz="2800" b="1" dirty="0" err="1" smtClean="0">
                <a:solidFill>
                  <a:schemeClr val="bg1">
                    <a:lumMod val="50000"/>
                  </a:schemeClr>
                </a:solidFill>
              </a:rPr>
              <a:t>CoCoME</a:t>
            </a:r>
            <a:endParaRPr lang="fr-FR" sz="2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  <a:buNone/>
            </a:pPr>
            <a:endParaRPr lang="fr-FR" dirty="0" smtClean="0"/>
          </a:p>
          <a:p>
            <a:pPr>
              <a:lnSpc>
                <a:spcPct val="250000"/>
              </a:lnSpc>
              <a:buNone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pic>
        <p:nvPicPr>
          <p:cNvPr id="30722" name="Picture 2" descr="C:\Users\TiMa\AppData\Local\Microsoft\Windows\Temporary Internet Files\Content.IE5\45Z55A7G\MCj041239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428868"/>
            <a:ext cx="3176583" cy="2721871"/>
          </a:xfrm>
          <a:prstGeom prst="rect">
            <a:avLst/>
          </a:prstGeom>
          <a:noFill/>
        </p:spPr>
      </p:pic>
      <p:grpSp>
        <p:nvGrpSpPr>
          <p:cNvPr id="4" name="Groupe 1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5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20" name="ZoneTexte 1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3286116" y="142852"/>
                <a:ext cx="697627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Study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9" name="ZoneTexte 1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Existing</a:t>
            </a:r>
            <a:r>
              <a:rPr lang="fr-FR" dirty="0" smtClean="0"/>
              <a:t> RBS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71612"/>
            <a:ext cx="8329642" cy="4786346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RBS for </a:t>
            </a:r>
            <a:r>
              <a:rPr lang="fr-FR" dirty="0" err="1" smtClean="0"/>
              <a:t>Rules</a:t>
            </a:r>
            <a:r>
              <a:rPr lang="fr-FR" dirty="0" smtClean="0"/>
              <a:t>-</a:t>
            </a:r>
            <a:r>
              <a:rPr lang="fr-FR" dirty="0" err="1" smtClean="0"/>
              <a:t>Based</a:t>
            </a:r>
            <a:r>
              <a:rPr lang="fr-FR" dirty="0" smtClean="0"/>
              <a:t> System</a:t>
            </a:r>
          </a:p>
          <a:p>
            <a:pPr lvl="8"/>
            <a:endParaRPr lang="fr-FR" dirty="0" smtClean="0"/>
          </a:p>
          <a:p>
            <a:r>
              <a:rPr lang="fr-FR" dirty="0" smtClean="0"/>
              <a:t>Extraction </a:t>
            </a:r>
            <a:r>
              <a:rPr lang="fr-FR" dirty="0" err="1" smtClean="0"/>
              <a:t>rules</a:t>
            </a:r>
            <a:r>
              <a:rPr lang="fr-FR" dirty="0" smtClean="0"/>
              <a:t> :</a:t>
            </a:r>
          </a:p>
          <a:p>
            <a:pPr lvl="1"/>
            <a:r>
              <a:rPr lang="fr-FR" i="1" dirty="0" err="1" smtClean="0"/>
              <a:t>GetTypesOfInterest</a:t>
            </a:r>
            <a:r>
              <a:rPr lang="fr-FR" i="1" dirty="0" smtClean="0"/>
              <a:t>;</a:t>
            </a:r>
          </a:p>
          <a:p>
            <a:pPr lvl="1"/>
            <a:r>
              <a:rPr lang="fr-FR" dirty="0" err="1" smtClean="0"/>
              <a:t>Flagtypes</a:t>
            </a:r>
            <a:r>
              <a:rPr lang="fr-FR" dirty="0" smtClean="0"/>
              <a:t>;</a:t>
            </a:r>
          </a:p>
          <a:p>
            <a:pPr lvl="1"/>
            <a:r>
              <a:rPr lang="fr-FR" dirty="0" err="1" smtClean="0"/>
              <a:t>Extract</a:t>
            </a:r>
            <a:r>
              <a:rPr lang="fr-FR" dirty="0" smtClean="0"/>
              <a:t> composite structures;</a:t>
            </a:r>
          </a:p>
          <a:p>
            <a:pPr lvl="1"/>
            <a:r>
              <a:rPr lang="fr-FR" dirty="0" err="1" smtClean="0"/>
              <a:t>Extract</a:t>
            </a:r>
            <a:r>
              <a:rPr lang="fr-FR" dirty="0" smtClean="0"/>
              <a:t> communications;</a:t>
            </a:r>
          </a:p>
          <a:p>
            <a:pPr lvl="1"/>
            <a:r>
              <a:rPr lang="fr-FR" dirty="0" err="1" smtClean="0"/>
              <a:t>Identify</a:t>
            </a:r>
            <a:r>
              <a:rPr lang="fr-FR" dirty="0" smtClean="0"/>
              <a:t> interfaces.</a:t>
            </a:r>
          </a:p>
          <a:p>
            <a:pPr lvl="8"/>
            <a:endParaRPr lang="fr-FR" dirty="0" smtClean="0"/>
          </a:p>
          <a:p>
            <a:r>
              <a:rPr lang="en-US" dirty="0" smtClean="0"/>
              <a:t>Properties of such a system :</a:t>
            </a:r>
          </a:p>
          <a:p>
            <a:pPr lvl="1"/>
            <a:r>
              <a:rPr lang="fr-FR" dirty="0" smtClean="0"/>
              <a:t>Application </a:t>
            </a:r>
            <a:r>
              <a:rPr lang="fr-FR" dirty="0" err="1" smtClean="0"/>
              <a:t>order</a:t>
            </a:r>
            <a:r>
              <a:rPr lang="fr-FR" dirty="0" smtClean="0"/>
              <a:t>;</a:t>
            </a:r>
          </a:p>
          <a:p>
            <a:pPr lvl="1"/>
            <a:r>
              <a:rPr lang="fr-FR" dirty="0" err="1" smtClean="0"/>
              <a:t>Consistency</a:t>
            </a:r>
            <a:r>
              <a:rPr lang="fr-FR" dirty="0" smtClean="0"/>
              <a:t>;</a:t>
            </a:r>
          </a:p>
          <a:p>
            <a:pPr lvl="1"/>
            <a:r>
              <a:rPr lang="fr-FR" dirty="0" err="1" smtClean="0"/>
              <a:t>Completeness</a:t>
            </a:r>
            <a:r>
              <a:rPr lang="fr-FR" dirty="0" smtClean="0"/>
              <a:t>.</a:t>
            </a:r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16</a:t>
            </a:fld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7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9" name="ZoneTexte 8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3286116" y="142852"/>
                <a:ext cx="697627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Study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Study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348" y="1928802"/>
            <a:ext cx="5929354" cy="414340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220000"/>
              </a:lnSpc>
            </a:pPr>
            <a:r>
              <a:rPr lang="fr-FR" sz="2800" b="1" dirty="0" smtClean="0">
                <a:solidFill>
                  <a:schemeClr val="bg1">
                    <a:lumMod val="50000"/>
                  </a:schemeClr>
                </a:solidFill>
              </a:rPr>
              <a:t>JDT</a:t>
            </a:r>
          </a:p>
          <a:p>
            <a:pPr>
              <a:lnSpc>
                <a:spcPct val="220000"/>
              </a:lnSpc>
            </a:pPr>
            <a:r>
              <a:rPr lang="fr-FR" sz="2800" b="1" dirty="0" smtClean="0">
                <a:solidFill>
                  <a:schemeClr val="bg1">
                    <a:lumMod val="50000"/>
                  </a:schemeClr>
                </a:solidFill>
              </a:rPr>
              <a:t>TESTJDT3</a:t>
            </a:r>
          </a:p>
          <a:p>
            <a:pPr>
              <a:lnSpc>
                <a:spcPct val="220000"/>
              </a:lnSpc>
            </a:pPr>
            <a:r>
              <a:rPr lang="fr-FR" sz="2900" b="1" dirty="0" err="1" smtClean="0">
                <a:solidFill>
                  <a:schemeClr val="bg1">
                    <a:lumMod val="50000"/>
                  </a:schemeClr>
                </a:solidFill>
              </a:rPr>
              <a:t>Existing</a:t>
            </a:r>
            <a:r>
              <a:rPr lang="fr-FR" sz="2900" b="1" dirty="0" smtClean="0">
                <a:solidFill>
                  <a:schemeClr val="bg1">
                    <a:lumMod val="50000"/>
                  </a:schemeClr>
                </a:solidFill>
              </a:rPr>
              <a:t> RBS</a:t>
            </a:r>
          </a:p>
          <a:p>
            <a:pPr>
              <a:lnSpc>
                <a:spcPct val="220000"/>
              </a:lnSpc>
            </a:pPr>
            <a:r>
              <a:rPr lang="fr-FR" sz="2800" b="1" dirty="0" err="1" smtClean="0"/>
              <a:t>Thesis</a:t>
            </a:r>
            <a:endParaRPr lang="fr-FR" sz="2800" b="1" dirty="0" smtClean="0"/>
          </a:p>
          <a:p>
            <a:pPr>
              <a:lnSpc>
                <a:spcPct val="220000"/>
              </a:lnSpc>
            </a:pPr>
            <a:r>
              <a:rPr lang="fr-FR" sz="2800" b="1" dirty="0" err="1" smtClean="0">
                <a:solidFill>
                  <a:schemeClr val="bg1">
                    <a:lumMod val="50000"/>
                  </a:schemeClr>
                </a:solidFill>
              </a:rPr>
              <a:t>CoCoME</a:t>
            </a:r>
            <a:endParaRPr lang="fr-FR" sz="2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  <a:buNone/>
            </a:pPr>
            <a:endParaRPr lang="fr-FR" dirty="0" smtClean="0"/>
          </a:p>
          <a:p>
            <a:pPr>
              <a:lnSpc>
                <a:spcPct val="250000"/>
              </a:lnSpc>
              <a:buNone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pic>
        <p:nvPicPr>
          <p:cNvPr id="30722" name="Picture 2" descr="C:\Users\TiMa\AppData\Local\Microsoft\Windows\Temporary Internet Files\Content.IE5\45Z55A7G\MCj041239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428868"/>
            <a:ext cx="3176583" cy="2721871"/>
          </a:xfrm>
          <a:prstGeom prst="rect">
            <a:avLst/>
          </a:prstGeom>
          <a:noFill/>
        </p:spPr>
      </p:pic>
      <p:grpSp>
        <p:nvGrpSpPr>
          <p:cNvPr id="4" name="Groupe 1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5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20" name="ZoneTexte 1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3286116" y="142852"/>
                <a:ext cx="697627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Study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9" name="ZoneTexte 1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Thesis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Rainer </a:t>
            </a:r>
            <a:r>
              <a:rPr lang="fr-FR" dirty="0" err="1" smtClean="0"/>
              <a:t>Koschke</a:t>
            </a:r>
            <a:endParaRPr lang="fr-FR" dirty="0" smtClean="0"/>
          </a:p>
          <a:p>
            <a:endParaRPr lang="fr-FR" dirty="0" smtClean="0"/>
          </a:p>
          <a:p>
            <a:pPr lvl="1"/>
            <a:r>
              <a:rPr lang="fr-FR" dirty="0" smtClean="0"/>
              <a:t>« </a:t>
            </a:r>
            <a:r>
              <a:rPr lang="en-US" dirty="0" smtClean="0"/>
              <a:t>Atomic Architectural Component Recovery for Program Understanding and Evolution - Evaluation of Automatic Re-Modularization Techniques and Their Integration in a Semi-Automatic Method</a:t>
            </a:r>
            <a:r>
              <a:rPr lang="fr-FR" dirty="0" smtClean="0"/>
              <a:t> ».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Component </a:t>
            </a:r>
            <a:r>
              <a:rPr lang="fr-FR" dirty="0" err="1" smtClean="0"/>
              <a:t>detection</a:t>
            </a:r>
            <a:r>
              <a:rPr lang="fr-FR" dirty="0" smtClean="0"/>
              <a:t> :</a:t>
            </a:r>
          </a:p>
          <a:p>
            <a:pPr>
              <a:buNone/>
            </a:pPr>
            <a:endParaRPr lang="fr-FR" dirty="0" smtClean="0"/>
          </a:p>
          <a:p>
            <a:pPr lvl="1"/>
            <a:r>
              <a:rPr lang="fr-FR" dirty="0" smtClean="0"/>
              <a:t> </a:t>
            </a:r>
            <a:r>
              <a:rPr lang="fr-FR" dirty="0" err="1" smtClean="0"/>
              <a:t>Automatic</a:t>
            </a:r>
            <a:r>
              <a:rPr lang="fr-FR" dirty="0" smtClean="0"/>
              <a:t> techniques;</a:t>
            </a:r>
          </a:p>
          <a:p>
            <a:pPr lvl="1"/>
            <a:endParaRPr lang="fr-FR" dirty="0" smtClean="0"/>
          </a:p>
          <a:p>
            <a:pPr lvl="1"/>
            <a:r>
              <a:rPr lang="fr-FR" dirty="0" err="1" smtClean="0"/>
              <a:t>Semi-automatic</a:t>
            </a:r>
            <a:r>
              <a:rPr lang="fr-FR" dirty="0" smtClean="0"/>
              <a:t> techniques.</a:t>
            </a:r>
          </a:p>
          <a:p>
            <a:pPr lvl="1">
              <a:buNone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18</a:t>
            </a:fld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7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9" name="ZoneTexte 8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3286116" y="142852"/>
                <a:ext cx="697627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Study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Study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348" y="1928802"/>
            <a:ext cx="5929354" cy="414340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220000"/>
              </a:lnSpc>
            </a:pPr>
            <a:r>
              <a:rPr lang="fr-FR" sz="2800" b="1" dirty="0" smtClean="0">
                <a:solidFill>
                  <a:schemeClr val="bg1">
                    <a:lumMod val="50000"/>
                  </a:schemeClr>
                </a:solidFill>
              </a:rPr>
              <a:t>JDT</a:t>
            </a:r>
          </a:p>
          <a:p>
            <a:pPr>
              <a:lnSpc>
                <a:spcPct val="220000"/>
              </a:lnSpc>
            </a:pPr>
            <a:r>
              <a:rPr lang="fr-FR" sz="2800" b="1" dirty="0" smtClean="0">
                <a:solidFill>
                  <a:schemeClr val="bg1">
                    <a:lumMod val="50000"/>
                  </a:schemeClr>
                </a:solidFill>
              </a:rPr>
              <a:t>TESTJDT3</a:t>
            </a:r>
          </a:p>
          <a:p>
            <a:pPr>
              <a:lnSpc>
                <a:spcPct val="220000"/>
              </a:lnSpc>
            </a:pPr>
            <a:r>
              <a:rPr lang="fr-FR" sz="2900" b="1" dirty="0" err="1" smtClean="0">
                <a:solidFill>
                  <a:schemeClr val="bg1">
                    <a:lumMod val="50000"/>
                  </a:schemeClr>
                </a:solidFill>
              </a:rPr>
              <a:t>Existing</a:t>
            </a:r>
            <a:r>
              <a:rPr lang="fr-FR" sz="2900" b="1" dirty="0" smtClean="0">
                <a:solidFill>
                  <a:schemeClr val="bg1">
                    <a:lumMod val="50000"/>
                  </a:schemeClr>
                </a:solidFill>
              </a:rPr>
              <a:t> RBS</a:t>
            </a:r>
          </a:p>
          <a:p>
            <a:pPr>
              <a:lnSpc>
                <a:spcPct val="220000"/>
              </a:lnSpc>
            </a:pPr>
            <a:r>
              <a:rPr lang="fr-FR" sz="2800" b="1" dirty="0" err="1" smtClean="0">
                <a:solidFill>
                  <a:schemeClr val="bg1">
                    <a:lumMod val="50000"/>
                  </a:schemeClr>
                </a:solidFill>
              </a:rPr>
              <a:t>Thesis</a:t>
            </a:r>
            <a:endParaRPr lang="fr-FR" sz="2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fr-FR" sz="2800" b="1" dirty="0" err="1" smtClean="0"/>
              <a:t>CoCoME</a:t>
            </a:r>
            <a:endParaRPr lang="fr-FR" sz="2800" b="1" dirty="0" smtClean="0"/>
          </a:p>
          <a:p>
            <a:pPr>
              <a:lnSpc>
                <a:spcPct val="250000"/>
              </a:lnSpc>
              <a:buNone/>
            </a:pPr>
            <a:endParaRPr lang="fr-FR" dirty="0" smtClean="0"/>
          </a:p>
          <a:p>
            <a:pPr>
              <a:lnSpc>
                <a:spcPct val="250000"/>
              </a:lnSpc>
              <a:buNone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pic>
        <p:nvPicPr>
          <p:cNvPr id="30722" name="Picture 2" descr="C:\Users\TiMa\AppData\Local\Microsoft\Windows\Temporary Internet Files\Content.IE5\45Z55A7G\MCj041239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428868"/>
            <a:ext cx="3176583" cy="2721871"/>
          </a:xfrm>
          <a:prstGeom prst="rect">
            <a:avLst/>
          </a:prstGeom>
          <a:noFill/>
        </p:spPr>
      </p:pic>
      <p:grpSp>
        <p:nvGrpSpPr>
          <p:cNvPr id="4" name="Groupe 1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5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20" name="ZoneTexte 1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3286116" y="142852"/>
                <a:ext cx="697627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Study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9" name="ZoneTexte 1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Plan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</a:pPr>
            <a:r>
              <a:rPr lang="fr-FR" dirty="0" err="1" smtClean="0"/>
              <a:t>Econet</a:t>
            </a:r>
            <a:r>
              <a:rPr lang="fr-FR" dirty="0" smtClean="0"/>
              <a:t> Project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Project management</a:t>
            </a:r>
          </a:p>
          <a:p>
            <a:pPr>
              <a:lnSpc>
                <a:spcPct val="200000"/>
              </a:lnSpc>
            </a:pPr>
            <a:r>
              <a:rPr lang="fr-FR" dirty="0" err="1" smtClean="0"/>
              <a:t>Study</a:t>
            </a:r>
            <a:endParaRPr lang="fr-FR" dirty="0" smtClean="0"/>
          </a:p>
          <a:p>
            <a:pPr>
              <a:lnSpc>
                <a:spcPct val="200000"/>
              </a:lnSpc>
            </a:pP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achieved</a:t>
            </a:r>
            <a:endParaRPr lang="fr-FR" dirty="0" smtClean="0"/>
          </a:p>
          <a:p>
            <a:pPr>
              <a:lnSpc>
                <a:spcPct val="200000"/>
              </a:lnSpc>
            </a:pPr>
            <a:r>
              <a:rPr lang="fr-FR" dirty="0" err="1" smtClean="0"/>
              <a:t>Improvement</a:t>
            </a:r>
            <a:endParaRPr lang="fr-FR" dirty="0" smtClean="0"/>
          </a:p>
          <a:p>
            <a:pPr>
              <a:lnSpc>
                <a:spcPct val="200000"/>
              </a:lnSpc>
            </a:pPr>
            <a:r>
              <a:rPr lang="fr-FR" dirty="0" smtClean="0"/>
              <a:t>Conclusion</a:t>
            </a:r>
          </a:p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grpSp>
        <p:nvGrpSpPr>
          <p:cNvPr id="16" name="Groupe 15"/>
          <p:cNvGrpSpPr/>
          <p:nvPr/>
        </p:nvGrpSpPr>
        <p:grpSpPr>
          <a:xfrm>
            <a:off x="142844" y="-24"/>
            <a:ext cx="8908005" cy="142853"/>
            <a:chOff x="214282" y="142852"/>
            <a:chExt cx="8908005" cy="364649"/>
          </a:xfrm>
        </p:grpSpPr>
        <p:grpSp>
          <p:nvGrpSpPr>
            <p:cNvPr id="14" name="Groupe 13"/>
            <p:cNvGrpSpPr/>
            <p:nvPr/>
          </p:nvGrpSpPr>
          <p:grpSpPr>
            <a:xfrm>
              <a:off x="214282" y="142852"/>
              <a:ext cx="8908005" cy="364649"/>
              <a:chOff x="214282" y="142852"/>
              <a:chExt cx="8908005" cy="364649"/>
            </a:xfrm>
          </p:grpSpPr>
          <p:sp>
            <p:nvSpPr>
              <p:cNvPr id="8" name="ZoneTexte 7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" name="ZoneTexte 8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5" name="ZoneTexte 14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Cocome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Common Component Modeling Example</a:t>
            </a:r>
          </a:p>
          <a:p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because</a:t>
            </a:r>
            <a:r>
              <a:rPr lang="fr-FR" dirty="0" smtClean="0"/>
              <a:t> :</a:t>
            </a:r>
          </a:p>
          <a:p>
            <a:pPr>
              <a:buNone/>
            </a:pPr>
            <a:endParaRPr lang="fr-FR" dirty="0" smtClean="0"/>
          </a:p>
          <a:p>
            <a:pPr lvl="1"/>
            <a:r>
              <a:rPr lang="en-US" dirty="0" smtClean="0"/>
              <a:t>It is a program designed for the component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Most of  elements or structure of a Java program could be represented</a:t>
            </a:r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20</a:t>
            </a:fld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7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9" name="ZoneTexte 8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3286116" y="142852"/>
                <a:ext cx="697627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Study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Cocome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1643050"/>
            <a:ext cx="8429684" cy="471490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First results of the plug-in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sz="2500" dirty="0" smtClean="0"/>
              <a:t>Some elements still not identified</a:t>
            </a:r>
          </a:p>
          <a:p>
            <a:pPr lvl="2"/>
            <a:r>
              <a:rPr lang="fr-FR" sz="2200" dirty="0" smtClean="0"/>
              <a:t>100% are Interface (9elements)</a:t>
            </a:r>
          </a:p>
          <a:p>
            <a:pPr lvl="2">
              <a:buNone/>
            </a:pPr>
            <a:endParaRPr lang="fr-FR" sz="2200" dirty="0" smtClean="0"/>
          </a:p>
          <a:p>
            <a:pPr lvl="1"/>
            <a:r>
              <a:rPr lang="en-US" sz="2500" dirty="0" smtClean="0"/>
              <a:t>Some elements are not flagged properly</a:t>
            </a:r>
          </a:p>
          <a:p>
            <a:pPr lvl="2"/>
            <a:r>
              <a:rPr lang="en-US" sz="2200" dirty="0" smtClean="0"/>
              <a:t>We have around 45% of the interfaces flagged as </a:t>
            </a:r>
            <a:r>
              <a:rPr lang="en-US" sz="2200" dirty="0" err="1" smtClean="0"/>
              <a:t>DataType</a:t>
            </a:r>
            <a:r>
              <a:rPr lang="en-US" sz="2200" dirty="0" smtClean="0"/>
              <a:t> (7elements)</a:t>
            </a:r>
          </a:p>
          <a:p>
            <a:pPr lvl="2">
              <a:buNone/>
            </a:pPr>
            <a:endParaRPr lang="en-US" sz="2200" dirty="0" smtClean="0"/>
          </a:p>
          <a:p>
            <a:pPr lvl="1"/>
            <a:r>
              <a:rPr lang="en-US" sz="2500" dirty="0" smtClean="0"/>
              <a:t>Most bindings are not resolved</a:t>
            </a:r>
          </a:p>
          <a:p>
            <a:pPr lvl="2"/>
            <a:r>
              <a:rPr lang="fr-FR" sz="2200" dirty="0" smtClean="0"/>
              <a:t>More </a:t>
            </a:r>
            <a:r>
              <a:rPr lang="fr-FR" sz="2200" dirty="0" err="1" smtClean="0"/>
              <a:t>than</a:t>
            </a:r>
            <a:r>
              <a:rPr lang="fr-FR" sz="2200" dirty="0" smtClean="0"/>
              <a:t> 50%</a:t>
            </a:r>
          </a:p>
          <a:p>
            <a:pPr lvl="1">
              <a:lnSpc>
                <a:spcPct val="150000"/>
              </a:lnSpc>
            </a:pPr>
            <a:r>
              <a:rPr lang="en-US" sz="2500" dirty="0" smtClean="0"/>
              <a:t>Some elements are not found 9 on 126 (we only get 117 results)</a:t>
            </a:r>
          </a:p>
          <a:p>
            <a:pPr lvl="1"/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21</a:t>
            </a:fld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7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9" name="ZoneTexte 8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3286116" y="142852"/>
                <a:ext cx="697627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Study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achived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348" y="1928802"/>
            <a:ext cx="5929354" cy="4143404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fr-FR" sz="2400" b="1" dirty="0" err="1" smtClean="0"/>
              <a:t>Rules</a:t>
            </a:r>
            <a:endParaRPr lang="fr-FR" sz="2400" b="1" dirty="0" smtClean="0"/>
          </a:p>
          <a:p>
            <a:pPr>
              <a:lnSpc>
                <a:spcPct val="250000"/>
              </a:lnSpc>
            </a:pP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Architecture Plug-in</a:t>
            </a:r>
          </a:p>
          <a:p>
            <a:pPr>
              <a:lnSpc>
                <a:spcPct val="250000"/>
              </a:lnSpc>
            </a:pP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Annotations</a:t>
            </a:r>
            <a:endParaRPr lang="fr-FR" sz="2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  <a:buNone/>
            </a:pPr>
            <a:endParaRPr lang="fr-FR" dirty="0" smtClean="0"/>
          </a:p>
          <a:p>
            <a:pPr>
              <a:lnSpc>
                <a:spcPct val="250000"/>
              </a:lnSpc>
              <a:buNone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grpSp>
        <p:nvGrpSpPr>
          <p:cNvPr id="17" name="Groupe 1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1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20" name="ZoneTexte 1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9" name="ZoneTexte 1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Rules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5720" y="1511638"/>
            <a:ext cx="8501122" cy="484632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200000"/>
              </a:lnSpc>
            </a:pPr>
            <a:r>
              <a:rPr lang="fr-FR" sz="2000" dirty="0" err="1" smtClean="0"/>
              <a:t>Getting</a:t>
            </a:r>
            <a:r>
              <a:rPr lang="fr-FR" sz="2000" dirty="0" smtClean="0"/>
              <a:t> types of </a:t>
            </a:r>
            <a:r>
              <a:rPr lang="fr-FR" sz="2000" dirty="0" err="1" smtClean="0"/>
              <a:t>interest</a:t>
            </a:r>
            <a:r>
              <a:rPr lang="fr-FR" sz="2000" dirty="0" smtClean="0"/>
              <a:t> : </a:t>
            </a:r>
            <a:r>
              <a:rPr lang="fr-FR" sz="2400" i="1" dirty="0" err="1" smtClean="0"/>
              <a:t>getTypesOfInterest</a:t>
            </a:r>
            <a:r>
              <a:rPr lang="fr-FR" i="1" dirty="0" smtClean="0"/>
              <a:t>                         </a:t>
            </a:r>
            <a:r>
              <a:rPr lang="fr-FR" i="1" dirty="0" smtClean="0">
                <a:solidFill>
                  <a:srgbClr val="FF0000"/>
                </a:solidFill>
              </a:rPr>
              <a:t>S</a:t>
            </a:r>
          </a:p>
          <a:p>
            <a:pPr marL="457200" indent="-457200">
              <a:lnSpc>
                <a:spcPct val="200000"/>
              </a:lnSpc>
            </a:pPr>
            <a:r>
              <a:rPr lang="fr-FR" sz="2000" dirty="0" err="1" smtClean="0"/>
              <a:t>Datatype</a:t>
            </a:r>
            <a:r>
              <a:rPr lang="fr-FR" sz="2000" dirty="0" smtClean="0"/>
              <a:t> </a:t>
            </a:r>
            <a:r>
              <a:rPr lang="fr-FR" sz="2000" dirty="0" err="1" smtClean="0"/>
              <a:t>checking</a:t>
            </a:r>
            <a:r>
              <a:rPr lang="fr-FR" sz="2000" dirty="0" smtClean="0"/>
              <a:t> : </a:t>
            </a:r>
            <a:r>
              <a:rPr lang="fr-FR" sz="2400" i="1" dirty="0" err="1" smtClean="0"/>
              <a:t>flagDataTypes</a:t>
            </a:r>
            <a:r>
              <a:rPr lang="fr-FR" i="1" dirty="0" smtClean="0"/>
              <a:t>		                       </a:t>
            </a:r>
            <a:r>
              <a:rPr lang="fr-FR" i="1" dirty="0" smtClean="0">
                <a:solidFill>
                  <a:srgbClr val="FF0000"/>
                </a:solidFill>
              </a:rPr>
              <a:t>G</a:t>
            </a:r>
          </a:p>
          <a:p>
            <a:pPr marL="457200" indent="-457200">
              <a:lnSpc>
                <a:spcPct val="200000"/>
              </a:lnSpc>
            </a:pPr>
            <a:r>
              <a:rPr lang="en-US" sz="2000" dirty="0" smtClean="0"/>
              <a:t>Components checking :</a:t>
            </a:r>
            <a:r>
              <a:rPr lang="en-US" dirty="0" smtClean="0"/>
              <a:t> </a:t>
            </a:r>
            <a:r>
              <a:rPr lang="en-US" sz="2400" i="1" dirty="0" err="1" smtClean="0"/>
              <a:t>flagComponents</a:t>
            </a:r>
            <a:r>
              <a:rPr lang="en-US" i="1" dirty="0" smtClean="0"/>
              <a:t>	                       </a:t>
            </a:r>
            <a:r>
              <a:rPr lang="en-US" i="1" dirty="0" smtClean="0">
                <a:solidFill>
                  <a:srgbClr val="FF0000"/>
                </a:solidFill>
              </a:rPr>
              <a:t>G</a:t>
            </a:r>
          </a:p>
          <a:p>
            <a:pPr marL="457200" indent="-457200">
              <a:lnSpc>
                <a:spcPct val="200000"/>
              </a:lnSpc>
            </a:pPr>
            <a:r>
              <a:rPr lang="fr-FR" sz="2000" dirty="0" err="1" smtClean="0"/>
              <a:t>Extract</a:t>
            </a:r>
            <a:r>
              <a:rPr lang="fr-FR" sz="2000" dirty="0" smtClean="0"/>
              <a:t> structures : </a:t>
            </a:r>
            <a:r>
              <a:rPr lang="fr-FR" sz="2400" i="1" dirty="0" err="1" smtClean="0"/>
              <a:t>AnalyseCompositeStructures</a:t>
            </a:r>
            <a:r>
              <a:rPr lang="fr-FR" i="1" dirty="0" smtClean="0"/>
              <a:t>                  </a:t>
            </a:r>
            <a:r>
              <a:rPr lang="fr-FR" i="1" dirty="0" smtClean="0">
                <a:solidFill>
                  <a:srgbClr val="FF0000"/>
                </a:solidFill>
              </a:rPr>
              <a:t>S</a:t>
            </a:r>
          </a:p>
          <a:p>
            <a:pPr marL="457200" indent="-457200">
              <a:lnSpc>
                <a:spcPct val="200000"/>
              </a:lnSpc>
            </a:pPr>
            <a:r>
              <a:rPr lang="en-US" sz="2000" dirty="0" smtClean="0"/>
              <a:t>Extract components communication </a:t>
            </a:r>
            <a:r>
              <a:rPr lang="en-US" dirty="0" smtClean="0"/>
              <a:t>: </a:t>
            </a:r>
            <a:r>
              <a:rPr lang="en-US" sz="2400" i="1" dirty="0" err="1" smtClean="0"/>
              <a:t>findComponentsLinks</a:t>
            </a:r>
            <a:r>
              <a:rPr lang="en-US" sz="2400" i="1" dirty="0" smtClean="0"/>
              <a:t> </a:t>
            </a:r>
            <a:r>
              <a:rPr lang="en-US" i="1" dirty="0" smtClean="0"/>
              <a:t>    </a:t>
            </a:r>
            <a:r>
              <a:rPr lang="en-US" i="1" dirty="0" smtClean="0">
                <a:solidFill>
                  <a:srgbClr val="FF0000"/>
                </a:solidFill>
              </a:rPr>
              <a:t>S</a:t>
            </a:r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23</a:t>
            </a:fld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7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9" name="ZoneTexte 8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Rule</a:t>
            </a:r>
            <a:r>
              <a:rPr lang="fr-FR" dirty="0" smtClean="0"/>
              <a:t> </a:t>
            </a:r>
            <a:r>
              <a:rPr lang="fr-FR" sz="3200" dirty="0" smtClean="0"/>
              <a:t>(1)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i="1" dirty="0" err="1" smtClean="0"/>
              <a:t>GetTypesOfInterest</a:t>
            </a:r>
            <a:endParaRPr lang="fr-FR" i="1" dirty="0" smtClean="0"/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7178" y="2786058"/>
            <a:ext cx="811822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e 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0" name="ZoneTexte 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9" name="ZoneTexte 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Rule</a:t>
            </a:r>
            <a:r>
              <a:rPr lang="fr-FR" dirty="0" smtClean="0"/>
              <a:t> </a:t>
            </a:r>
            <a:r>
              <a:rPr lang="fr-FR" sz="3200" dirty="0" smtClean="0"/>
              <a:t>(2)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i="1" dirty="0" err="1" smtClean="0"/>
              <a:t>FlagFromJavaInterfaces</a:t>
            </a:r>
            <a:endParaRPr lang="fr-FR" i="1" dirty="0" smtClean="0"/>
          </a:p>
          <a:p>
            <a:pPr>
              <a:buNone/>
            </a:pPr>
            <a:endParaRPr lang="fr-FR" i="1" dirty="0" smtClean="0"/>
          </a:p>
          <a:p>
            <a:pPr lvl="1"/>
            <a:r>
              <a:rPr lang="en-US" dirty="0" smtClean="0"/>
              <a:t> We flag an </a:t>
            </a:r>
            <a:r>
              <a:rPr lang="en-US" dirty="0" err="1" smtClean="0"/>
              <a:t>IType</a:t>
            </a:r>
            <a:r>
              <a:rPr lang="en-US" dirty="0" smtClean="0"/>
              <a:t> as a component if it implements a java interface which is in the project.</a:t>
            </a:r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25</a:t>
            </a:fld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7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9" name="ZoneTexte 8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Rule</a:t>
            </a:r>
            <a:r>
              <a:rPr lang="fr-FR" dirty="0" smtClean="0"/>
              <a:t> </a:t>
            </a:r>
            <a:r>
              <a:rPr lang="fr-FR" sz="3200" dirty="0" smtClean="0"/>
              <a:t>(3)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54514"/>
            <a:ext cx="8329642" cy="4489130"/>
          </a:xfrm>
        </p:spPr>
        <p:txBody>
          <a:bodyPr>
            <a:normAutofit lnSpcReduction="10000"/>
          </a:bodyPr>
          <a:lstStyle/>
          <a:p>
            <a:r>
              <a:rPr lang="fr-FR" i="1" dirty="0" err="1" smtClean="0"/>
              <a:t>FlagDataTypes</a:t>
            </a:r>
            <a:endParaRPr lang="fr-FR" i="1" dirty="0" smtClean="0"/>
          </a:p>
          <a:p>
            <a:pPr>
              <a:buNone/>
            </a:pPr>
            <a:endParaRPr lang="fr-FR" i="1" dirty="0" smtClean="0"/>
          </a:p>
          <a:p>
            <a:pPr lvl="1"/>
            <a:r>
              <a:rPr lang="en-US" dirty="0" smtClean="0"/>
              <a:t>This rule flags </a:t>
            </a:r>
            <a:r>
              <a:rPr lang="en-US" dirty="0" err="1" smtClean="0"/>
              <a:t>datatypes</a:t>
            </a:r>
            <a:r>
              <a:rPr lang="en-US" dirty="0" smtClean="0"/>
              <a:t> following these concepts :</a:t>
            </a:r>
          </a:p>
          <a:p>
            <a:pPr lvl="1"/>
            <a:endParaRPr lang="en-US" dirty="0" smtClean="0"/>
          </a:p>
          <a:p>
            <a:pPr lvl="2"/>
            <a:r>
              <a:rPr lang="en-US" dirty="0" smtClean="0"/>
              <a:t>From method parameters (without constructors and static)‏;</a:t>
            </a:r>
          </a:p>
          <a:p>
            <a:pPr lvl="2">
              <a:lnSpc>
                <a:spcPct val="150000"/>
              </a:lnSpc>
            </a:pP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static</a:t>
            </a:r>
            <a:r>
              <a:rPr lang="fr-FR" dirty="0" smtClean="0"/>
              <a:t> </a:t>
            </a:r>
            <a:r>
              <a:rPr lang="fr-FR" dirty="0" err="1" smtClean="0"/>
              <a:t>method</a:t>
            </a:r>
            <a:r>
              <a:rPr lang="fr-FR" dirty="0" smtClean="0"/>
              <a:t> </a:t>
            </a:r>
            <a:r>
              <a:rPr lang="fr-FR" dirty="0" err="1" smtClean="0"/>
              <a:t>prameters</a:t>
            </a:r>
            <a:r>
              <a:rPr lang="fr-FR" dirty="0" smtClean="0"/>
              <a:t>;</a:t>
            </a:r>
          </a:p>
          <a:p>
            <a:pPr lvl="2">
              <a:lnSpc>
                <a:spcPct val="150000"/>
              </a:lnSpc>
            </a:pPr>
            <a:r>
              <a:rPr lang="fr-FR" dirty="0" err="1" smtClean="0"/>
              <a:t>From</a:t>
            </a:r>
            <a:r>
              <a:rPr lang="fr-FR" dirty="0" smtClean="0"/>
              <a:t> getters and setters;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From the visibility of the attributes;</a:t>
            </a:r>
            <a:endParaRPr lang="fr-FR" dirty="0" smtClean="0"/>
          </a:p>
          <a:p>
            <a:pPr lvl="2">
              <a:lnSpc>
                <a:spcPct val="150000"/>
              </a:lnSpc>
            </a:pPr>
            <a:r>
              <a:rPr lang="en-US" dirty="0" smtClean="0"/>
              <a:t>From the type of the attributes;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From </a:t>
            </a:r>
            <a:r>
              <a:rPr lang="en-US" dirty="0" smtClean="0"/>
              <a:t>enumerations.</a:t>
            </a:r>
            <a:endParaRPr lang="en-US" dirty="0" smtClean="0"/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26</a:t>
            </a:fld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7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9" name="ZoneTexte 8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Rule</a:t>
            </a:r>
            <a:r>
              <a:rPr lang="fr-FR" dirty="0" smtClean="0"/>
              <a:t> </a:t>
            </a:r>
            <a:r>
              <a:rPr lang="fr-FR" sz="3200" dirty="0" smtClean="0"/>
              <a:t>(4)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i="1" dirty="0" err="1" smtClean="0"/>
              <a:t>FindComponentsLinks</a:t>
            </a:r>
            <a:endParaRPr lang="fr-FR" i="1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Goal : Find </a:t>
            </a:r>
            <a:r>
              <a:rPr lang="en-US" dirty="0" err="1" smtClean="0"/>
              <a:t>communictions</a:t>
            </a:r>
            <a:r>
              <a:rPr lang="en-US" dirty="0" smtClean="0"/>
              <a:t> between components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27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786190"/>
            <a:ext cx="728667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e 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0" name="ZoneTexte 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9" name="ZoneTexte 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Rule</a:t>
            </a:r>
            <a:r>
              <a:rPr lang="fr-FR" dirty="0" smtClean="0"/>
              <a:t> </a:t>
            </a:r>
            <a:r>
              <a:rPr lang="fr-FR" sz="3200" dirty="0" smtClean="0"/>
              <a:t>(4)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i="1" dirty="0" err="1" smtClean="0"/>
              <a:t>FindComponentsLinks</a:t>
            </a:r>
            <a:endParaRPr lang="fr-FR" i="1" dirty="0" smtClean="0"/>
          </a:p>
          <a:p>
            <a:endParaRPr lang="fr-FR" i="1" dirty="0" smtClean="0"/>
          </a:p>
          <a:p>
            <a:pPr lvl="1"/>
            <a:r>
              <a:rPr lang="en-US" dirty="0" smtClean="0"/>
              <a:t>How : find method called in a </a:t>
            </a:r>
            <a:r>
              <a:rPr lang="en-US" dirty="0" err="1" smtClean="0"/>
              <a:t>composent</a:t>
            </a:r>
            <a:r>
              <a:rPr lang="en-US" dirty="0" smtClean="0"/>
              <a:t> method.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28</a:t>
            </a:fld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357158" y="3786190"/>
            <a:ext cx="8515369" cy="1989536"/>
            <a:chOff x="428596" y="4143380"/>
            <a:chExt cx="8515369" cy="1989536"/>
          </a:xfrm>
        </p:grpSpPr>
        <p:sp>
          <p:nvSpPr>
            <p:cNvPr id="7" name="ZoneTexte 6"/>
            <p:cNvSpPr txBox="1"/>
            <p:nvPr/>
          </p:nvSpPr>
          <p:spPr>
            <a:xfrm>
              <a:off x="428596" y="4286257"/>
              <a:ext cx="2855269" cy="1846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 smtClean="0">
                  <a:latin typeface="Cordia New" pitchFamily="34" charset="-34"/>
                  <a:cs typeface="Cordia New" pitchFamily="34" charset="-34"/>
                </a:rPr>
                <a:t>public </a:t>
              </a:r>
              <a:r>
                <a:rPr lang="fr-FR" sz="2400" dirty="0" err="1" smtClean="0">
                  <a:latin typeface="Cordia New" pitchFamily="34" charset="-34"/>
                  <a:cs typeface="Cordia New" pitchFamily="34" charset="-34"/>
                </a:rPr>
                <a:t>void</a:t>
              </a:r>
              <a:r>
                <a:rPr lang="fr-FR" sz="2400" dirty="0" smtClean="0">
                  <a:latin typeface="Cordia New" pitchFamily="34" charset="-34"/>
                  <a:cs typeface="Cordia New" pitchFamily="34" charset="-34"/>
                </a:rPr>
                <a:t> </a:t>
              </a:r>
              <a:r>
                <a:rPr lang="fr-FR" sz="2400" dirty="0" err="1" smtClean="0">
                  <a:latin typeface="Cordia New" pitchFamily="34" charset="-34"/>
                  <a:cs typeface="Cordia New" pitchFamily="34" charset="-34"/>
                </a:rPr>
                <a:t>methodA</a:t>
              </a:r>
              <a:r>
                <a:rPr lang="fr-FR" sz="2400" dirty="0" smtClean="0">
                  <a:latin typeface="Cordia New" pitchFamily="34" charset="-34"/>
                  <a:cs typeface="Cordia New" pitchFamily="34" charset="-34"/>
                </a:rPr>
                <a:t>() {</a:t>
              </a:r>
            </a:p>
            <a:p>
              <a:r>
                <a:rPr lang="fr-FR" sz="2400" dirty="0" smtClean="0">
                  <a:latin typeface="Cordia New" pitchFamily="34" charset="-34"/>
                  <a:cs typeface="Cordia New" pitchFamily="34" charset="-34"/>
                </a:rPr>
                <a:t>      B </a:t>
              </a:r>
              <a:r>
                <a:rPr lang="fr-FR" sz="2400" dirty="0" err="1" smtClean="0">
                  <a:latin typeface="Cordia New" pitchFamily="34" charset="-34"/>
                  <a:cs typeface="Cordia New" pitchFamily="34" charset="-34"/>
                </a:rPr>
                <a:t>componentB</a:t>
              </a:r>
              <a:r>
                <a:rPr lang="fr-FR" sz="2400" dirty="0" smtClean="0">
                  <a:latin typeface="Cordia New" pitchFamily="34" charset="-34"/>
                  <a:cs typeface="Cordia New" pitchFamily="34" charset="-34"/>
                </a:rPr>
                <a:t>;</a:t>
              </a:r>
            </a:p>
            <a:p>
              <a:r>
                <a:rPr lang="fr-FR" sz="2400" dirty="0" smtClean="0">
                  <a:latin typeface="Cordia New" pitchFamily="34" charset="-34"/>
                  <a:cs typeface="Cordia New" pitchFamily="34" charset="-34"/>
                </a:rPr>
                <a:t>       </a:t>
              </a:r>
              <a:r>
                <a:rPr lang="fr-FR" sz="2400" dirty="0" err="1" smtClean="0">
                  <a:latin typeface="Cordia New" pitchFamily="34" charset="-34"/>
                  <a:cs typeface="Cordia New" pitchFamily="34" charset="-34"/>
                </a:rPr>
                <a:t>componentB.methodB</a:t>
              </a:r>
              <a:r>
                <a:rPr lang="fr-FR" sz="2400" dirty="0" smtClean="0">
                  <a:latin typeface="Cordia New" pitchFamily="34" charset="-34"/>
                  <a:cs typeface="Cordia New" pitchFamily="34" charset="-34"/>
                </a:rPr>
                <a:t>();</a:t>
              </a:r>
            </a:p>
            <a:p>
              <a:r>
                <a:rPr lang="fr-FR" sz="2400" dirty="0" smtClean="0">
                  <a:latin typeface="Cordia New" pitchFamily="34" charset="-34"/>
                  <a:cs typeface="Cordia New" pitchFamily="34" charset="-34"/>
                </a:rPr>
                <a:t>}</a:t>
              </a:r>
            </a:p>
            <a:p>
              <a:endParaRPr lang="fr-FR" dirty="0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143240" y="4143380"/>
              <a:ext cx="5800725" cy="1457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0" name="Groupe 9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11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3" name="ZoneTexte 12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7" name="ZoneTexte 16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" name="ZoneTexte 17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2" name="ZoneTexte 11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Rule</a:t>
            </a:r>
            <a:r>
              <a:rPr lang="fr-FR" dirty="0" smtClean="0"/>
              <a:t> </a:t>
            </a:r>
            <a:r>
              <a:rPr lang="fr-FR" sz="3200" dirty="0" smtClean="0"/>
              <a:t>(5)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i="1" dirty="0" err="1" smtClean="0"/>
              <a:t>FindInterfaces</a:t>
            </a:r>
            <a:endParaRPr lang="fr-FR" i="1" dirty="0" smtClean="0"/>
          </a:p>
          <a:p>
            <a:pPr>
              <a:buNone/>
            </a:pPr>
            <a:endParaRPr lang="fr-FR" dirty="0" smtClean="0"/>
          </a:p>
          <a:p>
            <a:pPr lvl="1"/>
            <a:r>
              <a:rPr lang="en-US" dirty="0" smtClean="0"/>
              <a:t>Goal : find provided </a:t>
            </a:r>
            <a:r>
              <a:rPr lang="en-US" dirty="0" err="1" smtClean="0"/>
              <a:t>andrequired</a:t>
            </a:r>
            <a:r>
              <a:rPr lang="en-US" dirty="0" smtClean="0"/>
              <a:t> interfaces for each  component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How : use communications between components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29</a:t>
            </a:fld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7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9" name="ZoneTexte 8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Econet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348" y="1928802"/>
            <a:ext cx="3643338" cy="3143272"/>
          </a:xfrm>
        </p:spPr>
        <p:txBody>
          <a:bodyPr>
            <a:normAutofit lnSpcReduction="10000"/>
          </a:bodyPr>
          <a:lstStyle/>
          <a:p>
            <a:pPr>
              <a:lnSpc>
                <a:spcPct val="250000"/>
              </a:lnSpc>
            </a:pPr>
            <a:r>
              <a:rPr lang="fr-FR" b="1" dirty="0" err="1" smtClean="0">
                <a:solidFill>
                  <a:schemeClr val="accent5">
                    <a:lumMod val="50000"/>
                  </a:schemeClr>
                </a:solidFill>
              </a:rPr>
              <a:t>Context</a:t>
            </a:r>
            <a:endParaRPr lang="fr-FR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</a:pPr>
            <a:r>
              <a:rPr lang="fr-FR" b="1" dirty="0" err="1" smtClean="0">
                <a:solidFill>
                  <a:schemeClr val="bg1">
                    <a:lumMod val="50000"/>
                  </a:schemeClr>
                </a:solidFill>
              </a:rPr>
              <a:t>Econet</a:t>
            </a:r>
            <a:endParaRPr lang="fr-FR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</a:pPr>
            <a:r>
              <a:rPr lang="fr-FR" b="1" dirty="0" err="1" smtClean="0">
                <a:solidFill>
                  <a:schemeClr val="bg1">
                    <a:lumMod val="50000"/>
                  </a:schemeClr>
                </a:solidFill>
              </a:rPr>
              <a:t>Process </a:t>
            </a:r>
            <a:r>
              <a:rPr lang="fr-FR" b="1" dirty="0" smtClean="0">
                <a:solidFill>
                  <a:schemeClr val="bg1">
                    <a:lumMod val="50000"/>
                  </a:schemeClr>
                </a:solidFill>
              </a:rPr>
              <a:t>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grpSp>
        <p:nvGrpSpPr>
          <p:cNvPr id="24" name="Groupe 23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25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27" name="ZoneTexte 26"/>
              <p:cNvSpPr txBox="1"/>
              <p:nvPr/>
            </p:nvSpPr>
            <p:spPr>
              <a:xfrm>
                <a:off x="214282" y="142852"/>
                <a:ext cx="997774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smtClean="0">
                    <a:solidFill>
                      <a:schemeClr val="bg1">
                        <a:lumMod val="95000"/>
                      </a:schemeClr>
                    </a:solidFill>
                  </a:rPr>
                  <a:t>P. </a:t>
                </a:r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Econet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8" name="ZoneTexte 27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9" name="ZoneTexte 28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0" name="ZoneTexte 29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1" name="ZoneTexte 30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2" name="ZoneTexte 31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6" name="ZoneTexte 25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Rule</a:t>
            </a:r>
            <a:r>
              <a:rPr lang="fr-FR" dirty="0" smtClean="0"/>
              <a:t> </a:t>
            </a:r>
            <a:r>
              <a:rPr lang="fr-FR" sz="3200" dirty="0" smtClean="0"/>
              <a:t>(5)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i="1" dirty="0" err="1" smtClean="0"/>
              <a:t>FindInterfaces</a:t>
            </a:r>
            <a:endParaRPr lang="fr-FR" i="1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30</a:t>
            </a:fld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605104"/>
            <a:ext cx="4733925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e 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0" name="ZoneTexte 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9" name="ZoneTexte 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Rule</a:t>
            </a:r>
            <a:r>
              <a:rPr lang="fr-FR" dirty="0" smtClean="0"/>
              <a:t> </a:t>
            </a:r>
            <a:r>
              <a:rPr lang="fr-FR" sz="3200" dirty="0" smtClean="0"/>
              <a:t>(5)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i="1" dirty="0" err="1" smtClean="0"/>
              <a:t>FindInterfaces</a:t>
            </a:r>
            <a:endParaRPr lang="fr-FR" i="1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31</a:t>
            </a:fld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714620"/>
            <a:ext cx="55721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e 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0" name="ZoneTexte 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9" name="ZoneTexte 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achived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348" y="1928802"/>
            <a:ext cx="5929354" cy="4143404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fr-FR" sz="2400" b="1" dirty="0" err="1" smtClean="0">
                <a:solidFill>
                  <a:schemeClr val="bg1">
                    <a:lumMod val="50000"/>
                  </a:schemeClr>
                </a:solidFill>
              </a:rPr>
              <a:t>Rules</a:t>
            </a:r>
            <a:endParaRPr lang="fr-FR" sz="2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</a:pPr>
            <a:r>
              <a:rPr lang="fr-FR" sz="2400" b="1" dirty="0" smtClean="0"/>
              <a:t>Architecture Plug-in</a:t>
            </a:r>
          </a:p>
          <a:p>
            <a:pPr>
              <a:lnSpc>
                <a:spcPct val="250000"/>
              </a:lnSpc>
            </a:pP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Annotations</a:t>
            </a:r>
            <a:endParaRPr lang="fr-FR" sz="2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  <a:buNone/>
            </a:pPr>
            <a:endParaRPr lang="fr-FR" dirty="0" smtClean="0"/>
          </a:p>
          <a:p>
            <a:pPr>
              <a:lnSpc>
                <a:spcPct val="250000"/>
              </a:lnSpc>
              <a:buNone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grpSp>
        <p:nvGrpSpPr>
          <p:cNvPr id="4" name="Groupe 1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5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20" name="ZoneTexte 1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9" name="ZoneTexte 1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Architecture TESJDT3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33</a:t>
            </a:fld>
            <a:endParaRPr lang="fr-FR" dirty="0"/>
          </a:p>
        </p:txBody>
      </p:sp>
      <p:pic>
        <p:nvPicPr>
          <p:cNvPr id="1026" name="Picture 2" descr="C:\Users\TiMa\Desktop\Econet stru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57364"/>
            <a:ext cx="4714875" cy="4124325"/>
          </a:xfrm>
          <a:prstGeom prst="rect">
            <a:avLst/>
          </a:prstGeom>
          <a:noFill/>
        </p:spPr>
      </p:pic>
      <p:sp>
        <p:nvSpPr>
          <p:cNvPr id="6" name="Ellipse 5"/>
          <p:cNvSpPr/>
          <p:nvPr/>
        </p:nvSpPr>
        <p:spPr>
          <a:xfrm>
            <a:off x="2000232" y="3571876"/>
            <a:ext cx="3786214" cy="2714644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0" name="ZoneTexte 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9" name="ZoneTexte 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</a:t>
            </a:r>
            <a:r>
              <a:rPr lang="fr-FR" dirty="0" err="1" smtClean="0"/>
              <a:t>features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34</a:t>
            </a:fld>
            <a:endParaRPr lang="fr-FR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457200" y="1868828"/>
            <a:ext cx="8329642" cy="4489130"/>
          </a:xfrm>
        </p:spPr>
        <p:txBody>
          <a:bodyPr/>
          <a:lstStyle/>
          <a:p>
            <a:r>
              <a:rPr lang="en-US" dirty="0" smtClean="0"/>
              <a:t>User can choose extraction process rules;</a:t>
            </a:r>
          </a:p>
          <a:p>
            <a:endParaRPr lang="fr-FR" dirty="0" smtClean="0"/>
          </a:p>
          <a:p>
            <a:r>
              <a:rPr lang="en-US" dirty="0" smtClean="0"/>
              <a:t>New assistant used in the process flow;</a:t>
            </a:r>
          </a:p>
          <a:p>
            <a:pPr>
              <a:buNone/>
            </a:pPr>
            <a:endParaRPr lang="fr-FR" dirty="0" smtClean="0"/>
          </a:p>
          <a:p>
            <a:r>
              <a:rPr lang="en-US" dirty="0" smtClean="0"/>
              <a:t>New </a:t>
            </a:r>
            <a:r>
              <a:rPr lang="en-US" dirty="0" err="1" smtClean="0"/>
              <a:t>evolutive</a:t>
            </a:r>
            <a:r>
              <a:rPr lang="en-US" dirty="0" smtClean="0"/>
              <a:t> architecture.</a:t>
            </a:r>
            <a:endParaRPr lang="fr-FR" dirty="0" smtClean="0"/>
          </a:p>
          <a:p>
            <a:pPr>
              <a:buNone/>
            </a:pPr>
            <a:endParaRPr lang="fr-FR" dirty="0"/>
          </a:p>
        </p:txBody>
      </p:sp>
      <p:pic>
        <p:nvPicPr>
          <p:cNvPr id="1026" name="Picture 2" descr="C:\Users\TiMa\AppData\Local\Microsoft\Windows\Temporary Internet Files\Content.IE5\AU5PB028\MCj028216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2428868"/>
            <a:ext cx="1020749" cy="1803002"/>
          </a:xfrm>
          <a:prstGeom prst="rect">
            <a:avLst/>
          </a:prstGeom>
          <a:noFill/>
        </p:spPr>
      </p:pic>
      <p:grpSp>
        <p:nvGrpSpPr>
          <p:cNvPr id="7" name="Groupe 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0" name="ZoneTexte 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9" name="ZoneTexte 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Architecture </a:t>
            </a:r>
            <a:r>
              <a:rPr lang="fr-FR" dirty="0" err="1" smtClean="0"/>
              <a:t>Econet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35</a:t>
            </a:fld>
            <a:endParaRPr lang="fr-FR" dirty="0"/>
          </a:p>
        </p:txBody>
      </p:sp>
      <p:pic>
        <p:nvPicPr>
          <p:cNvPr id="24579" name="Picture 3" descr="C:\Users\TiMa\Desktop\Econet structure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00174"/>
            <a:ext cx="7629525" cy="4629150"/>
          </a:xfrm>
          <a:prstGeom prst="rect">
            <a:avLst/>
          </a:prstGeom>
          <a:noFill/>
        </p:spPr>
      </p:pic>
      <p:sp>
        <p:nvSpPr>
          <p:cNvPr id="6" name="Ellipse 5"/>
          <p:cNvSpPr/>
          <p:nvPr/>
        </p:nvSpPr>
        <p:spPr>
          <a:xfrm>
            <a:off x="928662" y="3929066"/>
            <a:ext cx="3786214" cy="250033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" name="Groupe 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0" name="ZoneTexte 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9" name="ZoneTexte 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1214414" y="1500174"/>
            <a:ext cx="3857652" cy="1785950"/>
          </a:xfrm>
          <a:prstGeom prst="rect">
            <a:avLst/>
          </a:prstGeom>
          <a:noFill/>
          <a:ln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7239000" cy="714380"/>
          </a:xfrm>
        </p:spPr>
        <p:txBody>
          <a:bodyPr/>
          <a:lstStyle/>
          <a:p>
            <a:r>
              <a:rPr lang="fr-FR" dirty="0" smtClean="0"/>
              <a:t>In/out </a:t>
            </a:r>
            <a:r>
              <a:rPr lang="fr-FR" dirty="0" err="1" smtClean="0"/>
              <a:t>process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36</a:t>
            </a:fld>
            <a:endParaRPr lang="fr-FR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500306"/>
            <a:ext cx="7523535" cy="1971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2571736" y="4000504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In</a:t>
            </a:r>
            <a:endParaRPr lang="fr-FR" sz="28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5572132" y="400050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Out</a:t>
            </a:r>
            <a:endParaRPr lang="fr-FR" sz="2800" b="1" dirty="0"/>
          </a:p>
        </p:txBody>
      </p:sp>
      <p:grpSp>
        <p:nvGrpSpPr>
          <p:cNvPr id="9" name="Groupe 8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10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2" name="ZoneTexte 11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" name="ZoneTexte 16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1" name="ZoneTexte 10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achived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348" y="1928802"/>
            <a:ext cx="5929354" cy="4143404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fr-FR" sz="2400" b="1" dirty="0" err="1" smtClean="0">
                <a:solidFill>
                  <a:schemeClr val="bg1">
                    <a:lumMod val="50000"/>
                  </a:schemeClr>
                </a:solidFill>
              </a:rPr>
              <a:t>Rules</a:t>
            </a:r>
            <a:endParaRPr lang="fr-FR" sz="2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</a:pPr>
            <a:r>
              <a:rPr lang="fr-FR" sz="2400" b="1" dirty="0" smtClean="0">
                <a:solidFill>
                  <a:schemeClr val="bg1">
                    <a:lumMod val="50000"/>
                  </a:schemeClr>
                </a:solidFill>
              </a:rPr>
              <a:t>Architecture Plug-in</a:t>
            </a:r>
          </a:p>
          <a:p>
            <a:pPr>
              <a:lnSpc>
                <a:spcPct val="250000"/>
              </a:lnSpc>
            </a:pPr>
            <a:r>
              <a:rPr lang="fr-FR" sz="2400" b="1" dirty="0" smtClean="0"/>
              <a:t>Annotations</a:t>
            </a:r>
            <a:endParaRPr lang="fr-FR" dirty="0" smtClean="0"/>
          </a:p>
          <a:p>
            <a:pPr>
              <a:lnSpc>
                <a:spcPct val="250000"/>
              </a:lnSpc>
              <a:buNone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37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grpSp>
        <p:nvGrpSpPr>
          <p:cNvPr id="4" name="Groupe 1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5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20" name="ZoneTexte 1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9" name="ZoneTexte 1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annotations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Analysis</a:t>
            </a:r>
            <a:r>
              <a:rPr lang="fr-FR" dirty="0" smtClean="0"/>
              <a:t> of the annotations</a:t>
            </a:r>
          </a:p>
          <a:p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38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643182"/>
            <a:ext cx="359092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e 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0" name="ZoneTexte 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9" name="ZoneTexte 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annotations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How?</a:t>
            </a:r>
          </a:p>
          <a:p>
            <a:pPr>
              <a:buNone/>
            </a:pPr>
            <a:endParaRPr lang="fr-FR" dirty="0" smtClean="0"/>
          </a:p>
          <a:p>
            <a:pPr lvl="1"/>
            <a:r>
              <a:rPr lang="en-US" dirty="0" smtClean="0"/>
              <a:t>First we have made this independent of the rules but it is still dependant of results obtained by rules.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Then, we use our principal class : </a:t>
            </a:r>
            <a:r>
              <a:rPr lang="en-US" dirty="0" err="1" smtClean="0"/>
              <a:t>ASTActionDelegate</a:t>
            </a:r>
            <a:r>
              <a:rPr lang="en-US" dirty="0" smtClean="0"/>
              <a:t> in order to retrieve the information needed.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Finally, we browse the information, create news files and make annotations</a:t>
            </a:r>
          </a:p>
          <a:p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39</a:t>
            </a:fld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7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9" name="ZoneTexte 8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context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457200" y="1643050"/>
            <a:ext cx="8329642" cy="471490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International project which includes four research teams 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fr-FR" b="1" dirty="0" smtClean="0"/>
              <a:t>France – Nantes : COLOSS</a:t>
            </a:r>
          </a:p>
          <a:p>
            <a:pPr lvl="2"/>
            <a:r>
              <a:rPr lang="en-US" sz="2100" dirty="0" smtClean="0"/>
              <a:t>Background  : </a:t>
            </a:r>
            <a:r>
              <a:rPr lang="en-US" sz="2100" dirty="0" err="1" smtClean="0"/>
              <a:t>Kmelia</a:t>
            </a:r>
            <a:r>
              <a:rPr lang="en-US" sz="2100" dirty="0" smtClean="0"/>
              <a:t> for both the rich specification model of services and the existing analysis tools for the </a:t>
            </a:r>
            <a:r>
              <a:rPr lang="en-US" sz="2100" dirty="0" err="1" smtClean="0"/>
              <a:t>onformance</a:t>
            </a:r>
            <a:r>
              <a:rPr lang="en-US" sz="2100" dirty="0" smtClean="0"/>
              <a:t> verification. </a:t>
            </a:r>
          </a:p>
          <a:p>
            <a:pPr lvl="1"/>
            <a:endParaRPr lang="en-US" i="1" dirty="0" smtClean="0"/>
          </a:p>
          <a:p>
            <a:pPr lvl="1"/>
            <a:r>
              <a:rPr lang="fr-FR" sz="2500" b="1" dirty="0" smtClean="0"/>
              <a:t>France – Nantes :OBASCO</a:t>
            </a:r>
            <a:endParaRPr lang="fr-FR" sz="1700" b="1" dirty="0" smtClean="0"/>
          </a:p>
          <a:p>
            <a:pPr lvl="2"/>
            <a:r>
              <a:rPr lang="en-US" sz="2100" dirty="0" smtClean="0"/>
              <a:t>Background : Generation of Java code from protocol specifications.</a:t>
            </a:r>
          </a:p>
          <a:p>
            <a:pPr lvl="2">
              <a:buNone/>
            </a:pPr>
            <a:r>
              <a:rPr lang="en-US" sz="2200" dirty="0" smtClean="0"/>
              <a:t> </a:t>
            </a:r>
            <a:endParaRPr lang="en-US" sz="1400" dirty="0" smtClean="0"/>
          </a:p>
          <a:p>
            <a:pPr lvl="1"/>
            <a:r>
              <a:rPr lang="fr-FR" sz="2500" b="1" dirty="0" err="1" smtClean="0"/>
              <a:t>Czech</a:t>
            </a:r>
            <a:r>
              <a:rPr lang="fr-FR" sz="2500" b="1" dirty="0" smtClean="0"/>
              <a:t> </a:t>
            </a:r>
            <a:r>
              <a:rPr lang="fr-FR" sz="2500" b="1" dirty="0" err="1" smtClean="0"/>
              <a:t>Republic</a:t>
            </a:r>
            <a:r>
              <a:rPr lang="fr-FR" sz="2500" b="1" dirty="0" smtClean="0"/>
              <a:t> – Prague : DSRG</a:t>
            </a:r>
            <a:endParaRPr lang="fr-FR" sz="1700" b="1" dirty="0" smtClean="0"/>
          </a:p>
          <a:p>
            <a:pPr lvl="2"/>
            <a:r>
              <a:rPr lang="en-US" sz="2100" dirty="0" smtClean="0"/>
              <a:t>Background : Studied the verification of Java byte code of components against high-level specifications</a:t>
            </a:r>
          </a:p>
          <a:p>
            <a:pPr lvl="2">
              <a:buNone/>
            </a:pPr>
            <a:endParaRPr lang="en-US" sz="2200" dirty="0" smtClean="0"/>
          </a:p>
          <a:p>
            <a:pPr lvl="1"/>
            <a:r>
              <a:rPr lang="fr-FR" sz="2500" b="1" dirty="0" smtClean="0"/>
              <a:t>Romania – Cluj : LCI</a:t>
            </a:r>
            <a:endParaRPr lang="fr-FR" sz="1700" b="1" dirty="0" smtClean="0"/>
          </a:p>
          <a:p>
            <a:pPr lvl="2"/>
            <a:r>
              <a:rPr lang="en-US" sz="2100" dirty="0" smtClean="0"/>
              <a:t>Background : There are proposals and even approaches for extending OCL in order to support action specifications </a:t>
            </a:r>
          </a:p>
          <a:p>
            <a:pPr lvl="1"/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9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1" name="ZoneTexte 10"/>
              <p:cNvSpPr txBox="1"/>
              <p:nvPr/>
            </p:nvSpPr>
            <p:spPr>
              <a:xfrm>
                <a:off x="214282" y="142852"/>
                <a:ext cx="997774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smtClean="0">
                    <a:solidFill>
                      <a:schemeClr val="bg1">
                        <a:lumMod val="95000"/>
                      </a:schemeClr>
                    </a:solidFill>
                  </a:rPr>
                  <a:t>P. </a:t>
                </a:r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Econet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0" name="ZoneTexte 9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annotations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How?</a:t>
            </a:r>
          </a:p>
          <a:p>
            <a:pPr>
              <a:buNone/>
            </a:pPr>
            <a:endParaRPr lang="fr-FR" dirty="0" smtClean="0"/>
          </a:p>
          <a:p>
            <a:pPr lvl="1"/>
            <a:r>
              <a:rPr lang="en-US" dirty="0" smtClean="0"/>
              <a:t>First we have made this independent of the rules but it is still dependant of results obtained by rules.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Then, we use our principal class : </a:t>
            </a:r>
            <a:r>
              <a:rPr lang="en-US" dirty="0" err="1" smtClean="0"/>
              <a:t>ASTActionDelegate</a:t>
            </a:r>
            <a:r>
              <a:rPr lang="en-US" dirty="0" smtClean="0"/>
              <a:t> in order to retrieve the information needed.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Finally, we browse the information, create news files and make annotations</a:t>
            </a:r>
          </a:p>
          <a:p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40</a:t>
            </a:fld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7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9" name="ZoneTexte 8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annotations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Annotations are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: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41</a:t>
            </a:fld>
            <a:endParaRPr lang="fr-FR" dirty="0"/>
          </a:p>
        </p:txBody>
      </p:sp>
      <p:pic>
        <p:nvPicPr>
          <p:cNvPr id="1029" name="Picture 5" descr="C:\Users\TiMa\Desktop\Sans titre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714620"/>
            <a:ext cx="7058025" cy="2924177"/>
          </a:xfrm>
          <a:prstGeom prst="rect">
            <a:avLst/>
          </a:prstGeom>
          <a:noFill/>
        </p:spPr>
      </p:pic>
      <p:grpSp>
        <p:nvGrpSpPr>
          <p:cNvPr id="7" name="Groupe 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0" name="ZoneTexte 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500562" y="142852"/>
                <a:ext cx="686278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Work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9" name="ZoneTexte 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improvement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85786" y="1928802"/>
            <a:ext cx="5929354" cy="3714776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fr-FR" sz="2200" b="1" dirty="0" err="1" smtClean="0"/>
              <a:t>Rules</a:t>
            </a:r>
            <a:endParaRPr lang="fr-FR" sz="2200" b="1" dirty="0" smtClean="0"/>
          </a:p>
          <a:p>
            <a:pPr>
              <a:lnSpc>
                <a:spcPct val="250000"/>
              </a:lnSpc>
            </a:pPr>
            <a:r>
              <a:rPr lang="fr-FR" sz="2200" b="1" dirty="0" smtClean="0">
                <a:solidFill>
                  <a:schemeClr val="bg1">
                    <a:lumMod val="50000"/>
                  </a:schemeClr>
                </a:solidFill>
              </a:rPr>
              <a:t>Annotations</a:t>
            </a:r>
            <a:endParaRPr lang="fr-FR" sz="22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</a:pPr>
            <a:r>
              <a:rPr lang="fr-FR" sz="2200" b="1" dirty="0" smtClean="0">
                <a:solidFill>
                  <a:schemeClr val="bg1">
                    <a:lumMod val="50000"/>
                  </a:schemeClr>
                </a:solidFill>
              </a:rPr>
              <a:t>Plug-in</a:t>
            </a:r>
          </a:p>
          <a:p>
            <a:pPr>
              <a:lnSpc>
                <a:spcPct val="250000"/>
              </a:lnSpc>
              <a:buNone/>
            </a:pPr>
            <a:endParaRPr lang="fr-FR" dirty="0" smtClean="0"/>
          </a:p>
          <a:p>
            <a:pPr>
              <a:lnSpc>
                <a:spcPct val="250000"/>
              </a:lnSpc>
              <a:buNone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42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pic>
        <p:nvPicPr>
          <p:cNvPr id="29698" name="Picture 2" descr="C:\Users\TiMa\AppData\Local\Microsoft\Windows\Temporary Internet Files\Content.IE5\45Z55A7G\MCHH00926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46772">
            <a:off x="5357818" y="2285992"/>
            <a:ext cx="2166713" cy="2339209"/>
          </a:xfrm>
          <a:prstGeom prst="rect">
            <a:avLst/>
          </a:prstGeom>
          <a:noFill/>
        </p:spPr>
      </p:pic>
      <p:grpSp>
        <p:nvGrpSpPr>
          <p:cNvPr id="17" name="Groupe 1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1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20" name="ZoneTexte 1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5500694" y="142852"/>
                <a:ext cx="1379993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Improvement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9" name="ZoneTexte 1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rules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1514" y="1714488"/>
            <a:ext cx="8329642" cy="448913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fr-FR" dirty="0" err="1" smtClean="0"/>
              <a:t>Implement</a:t>
            </a:r>
            <a:r>
              <a:rPr lang="fr-FR" dirty="0" smtClean="0"/>
              <a:t> the composite structures extraction </a:t>
            </a:r>
            <a:r>
              <a:rPr lang="fr-FR" dirty="0" err="1" smtClean="0"/>
              <a:t>rule</a:t>
            </a:r>
            <a:r>
              <a:rPr lang="fr-FR" dirty="0" smtClean="0"/>
              <a:t>;</a:t>
            </a:r>
          </a:p>
          <a:p>
            <a:pPr>
              <a:lnSpc>
                <a:spcPct val="200000"/>
              </a:lnSpc>
            </a:pPr>
            <a:r>
              <a:rPr lang="fr-FR" dirty="0" err="1" smtClean="0"/>
              <a:t>Consider</a:t>
            </a:r>
            <a:r>
              <a:rPr lang="fr-FR" dirty="0" smtClean="0"/>
              <a:t> </a:t>
            </a:r>
            <a:r>
              <a:rPr lang="fr-FR" dirty="0" err="1" smtClean="0"/>
              <a:t>parameterable</a:t>
            </a:r>
            <a:r>
              <a:rPr lang="fr-FR" dirty="0" smtClean="0"/>
              <a:t> types to flag data types;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Insert a percentage configurable by the user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Consider a list of provided interfaces per component.</a:t>
            </a:r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43</a:t>
            </a:fld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7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9" name="ZoneTexte 8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5500694" y="142852"/>
                <a:ext cx="1379993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Improvement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improvement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85786" y="1928802"/>
            <a:ext cx="5929354" cy="3714776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fr-FR" sz="2200" b="1" dirty="0" err="1" smtClean="0">
                <a:solidFill>
                  <a:schemeClr val="bg1">
                    <a:lumMod val="50000"/>
                  </a:schemeClr>
                </a:solidFill>
              </a:rPr>
              <a:t>Rules</a:t>
            </a:r>
            <a:endParaRPr lang="fr-FR" sz="22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</a:pPr>
            <a:r>
              <a:rPr lang="fr-FR" sz="2200" b="1" dirty="0" smtClean="0"/>
              <a:t>Annotations</a:t>
            </a:r>
            <a:endParaRPr lang="fr-FR" sz="2200" b="1" dirty="0" smtClean="0"/>
          </a:p>
          <a:p>
            <a:pPr>
              <a:lnSpc>
                <a:spcPct val="250000"/>
              </a:lnSpc>
            </a:pPr>
            <a:r>
              <a:rPr lang="fr-FR" sz="2200" b="1" dirty="0" smtClean="0">
                <a:solidFill>
                  <a:schemeClr val="bg1">
                    <a:lumMod val="50000"/>
                  </a:schemeClr>
                </a:solidFill>
              </a:rPr>
              <a:t>Plug-in</a:t>
            </a:r>
          </a:p>
          <a:p>
            <a:pPr>
              <a:lnSpc>
                <a:spcPct val="250000"/>
              </a:lnSpc>
              <a:buNone/>
            </a:pPr>
            <a:endParaRPr lang="fr-FR" dirty="0" smtClean="0"/>
          </a:p>
          <a:p>
            <a:pPr>
              <a:lnSpc>
                <a:spcPct val="250000"/>
              </a:lnSpc>
              <a:buNone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44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pic>
        <p:nvPicPr>
          <p:cNvPr id="29698" name="Picture 2" descr="C:\Users\TiMa\AppData\Local\Microsoft\Windows\Temporary Internet Files\Content.IE5\45Z55A7G\MCHH00926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46772">
            <a:off x="5357818" y="2285992"/>
            <a:ext cx="2166713" cy="2339209"/>
          </a:xfrm>
          <a:prstGeom prst="rect">
            <a:avLst/>
          </a:prstGeom>
          <a:noFill/>
        </p:spPr>
      </p:pic>
      <p:grpSp>
        <p:nvGrpSpPr>
          <p:cNvPr id="4" name="Groupe 1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5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20" name="ZoneTexte 1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5500694" y="142852"/>
                <a:ext cx="1379993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Improvement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9" name="ZoneTexte 1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Annotation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improve the annotation we need: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More information like parents, name.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 better algorithm for the interface in order to make the matching between the component name and interface name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Match more elements with the Type (</a:t>
            </a:r>
            <a:r>
              <a:rPr lang="en-US" dirty="0" err="1" smtClean="0"/>
              <a:t>ie</a:t>
            </a:r>
            <a:r>
              <a:rPr lang="en-US" dirty="0" smtClean="0"/>
              <a:t> : Constructor, etc.)  instead of operation on String (</a:t>
            </a:r>
            <a:r>
              <a:rPr lang="en-US" dirty="0" err="1" smtClean="0"/>
              <a:t>ie</a:t>
            </a:r>
            <a:r>
              <a:rPr lang="en-US" dirty="0" smtClean="0"/>
              <a:t> : </a:t>
            </a:r>
            <a:r>
              <a:rPr lang="en-US" dirty="0" err="1" smtClean="0"/>
              <a:t>string.contains</a:t>
            </a:r>
            <a:r>
              <a:rPr lang="en-US" dirty="0" smtClean="0"/>
              <a:t>, etc.)</a:t>
            </a:r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45</a:t>
            </a:fld>
            <a:endParaRPr lang="fr-FR" dirty="0"/>
          </a:p>
        </p:txBody>
      </p:sp>
      <p:grpSp>
        <p:nvGrpSpPr>
          <p:cNvPr id="7" name="Groupe 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0" name="ZoneTexte 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5500694" y="142852"/>
                <a:ext cx="1379993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Improvement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9" name="ZoneTexte 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improvement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85786" y="1928802"/>
            <a:ext cx="5929354" cy="3714776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fr-FR" sz="2200" b="1" dirty="0" err="1" smtClean="0">
                <a:solidFill>
                  <a:schemeClr val="bg1">
                    <a:lumMod val="50000"/>
                  </a:schemeClr>
                </a:solidFill>
              </a:rPr>
              <a:t>Rules</a:t>
            </a:r>
            <a:endParaRPr lang="fr-FR" sz="22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</a:pPr>
            <a:r>
              <a:rPr lang="fr-FR" sz="2200" b="1" dirty="0" smtClean="0">
                <a:solidFill>
                  <a:schemeClr val="bg1">
                    <a:lumMod val="50000"/>
                  </a:schemeClr>
                </a:solidFill>
              </a:rPr>
              <a:t>Annotations</a:t>
            </a:r>
            <a:endParaRPr lang="fr-FR" sz="22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</a:pPr>
            <a:r>
              <a:rPr lang="fr-FR" sz="2200" b="1" dirty="0" smtClean="0"/>
              <a:t>Plug-in</a:t>
            </a:r>
          </a:p>
          <a:p>
            <a:pPr>
              <a:lnSpc>
                <a:spcPct val="250000"/>
              </a:lnSpc>
              <a:buNone/>
            </a:pPr>
            <a:endParaRPr lang="fr-FR" dirty="0" smtClean="0"/>
          </a:p>
          <a:p>
            <a:pPr>
              <a:lnSpc>
                <a:spcPct val="250000"/>
              </a:lnSpc>
              <a:buNone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46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pic>
        <p:nvPicPr>
          <p:cNvPr id="29698" name="Picture 2" descr="C:\Users\TiMa\AppData\Local\Microsoft\Windows\Temporary Internet Files\Content.IE5\45Z55A7G\MCHH00926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46772">
            <a:off x="5357818" y="2285992"/>
            <a:ext cx="2166713" cy="2339209"/>
          </a:xfrm>
          <a:prstGeom prst="rect">
            <a:avLst/>
          </a:prstGeom>
          <a:noFill/>
        </p:spPr>
      </p:pic>
      <p:grpSp>
        <p:nvGrpSpPr>
          <p:cNvPr id="4" name="Groupe 1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5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20" name="ZoneTexte 1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5500694" y="142852"/>
                <a:ext cx="1379993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Improvement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9" name="ZoneTexte 1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Plug-in </a:t>
            </a:r>
            <a:r>
              <a:rPr lang="fr-FR" dirty="0" err="1" smtClean="0"/>
              <a:t>econet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Record extraction process of the user</a:t>
            </a:r>
          </a:p>
          <a:p>
            <a:pPr>
              <a:buNone/>
            </a:pPr>
            <a:endParaRPr lang="en-US" dirty="0" smtClean="0"/>
          </a:p>
          <a:p>
            <a:r>
              <a:rPr lang="fr-FR" dirty="0" err="1" smtClean="0"/>
              <a:t>Create</a:t>
            </a:r>
            <a:r>
              <a:rPr lang="fr-FR" dirty="0" smtClean="0"/>
              <a:t> </a:t>
            </a:r>
            <a:r>
              <a:rPr lang="fr-FR" dirty="0" err="1" smtClean="0"/>
              <a:t>outline</a:t>
            </a:r>
            <a:r>
              <a:rPr lang="fr-FR" dirty="0" smtClean="0"/>
              <a:t> </a:t>
            </a:r>
            <a:r>
              <a:rPr lang="fr-FR" dirty="0" err="1" smtClean="0"/>
              <a:t>Econet</a:t>
            </a:r>
            <a:endParaRPr lang="fr-FR" dirty="0" smtClean="0"/>
          </a:p>
          <a:p>
            <a:pPr lvl="1">
              <a:buNone/>
            </a:pPr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47</a:t>
            </a:fld>
            <a:endParaRPr lang="fr-FR" dirty="0"/>
          </a:p>
        </p:txBody>
      </p:sp>
      <p:pic>
        <p:nvPicPr>
          <p:cNvPr id="1026" name="Picture 2" descr="C:\Users\TiMa\Desktop\Econet stru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8540" y="2643182"/>
            <a:ext cx="2670513" cy="3625856"/>
          </a:xfrm>
          <a:prstGeom prst="rect">
            <a:avLst/>
          </a:prstGeom>
          <a:noFill/>
        </p:spPr>
      </p:pic>
      <p:grpSp>
        <p:nvGrpSpPr>
          <p:cNvPr id="7" name="Groupe 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0" name="ZoneTexte 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5500694" y="142852"/>
                <a:ext cx="1379993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Improvement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9" name="ZoneTexte 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Demonstration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48</a:t>
            </a:fld>
            <a:endParaRPr lang="fr-FR" dirty="0"/>
          </a:p>
        </p:txBody>
      </p:sp>
      <p:grpSp>
        <p:nvGrpSpPr>
          <p:cNvPr id="22" name="Groupe 21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23" name="Groupe 13"/>
            <p:cNvGrpSpPr/>
            <p:nvPr/>
          </p:nvGrpSpPr>
          <p:grpSpPr>
            <a:xfrm>
              <a:off x="214282" y="142852"/>
              <a:ext cx="8908005" cy="364649"/>
              <a:chOff x="214282" y="142852"/>
              <a:chExt cx="8908005" cy="364649"/>
            </a:xfrm>
          </p:grpSpPr>
          <p:sp>
            <p:nvSpPr>
              <p:cNvPr id="25" name="ZoneTexte 24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6" name="ZoneTexte 25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8" name="ZoneTexte 27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9" name="ZoneTexte 28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0" name="ZoneTexte 29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4" name="ZoneTexte 23"/>
            <p:cNvSpPr txBox="1"/>
            <p:nvPr/>
          </p:nvSpPr>
          <p:spPr>
            <a:xfrm>
              <a:off x="7000892" y="142852"/>
              <a:ext cx="697627" cy="864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err="1" smtClean="0">
                  <a:solidFill>
                    <a:schemeClr val="bg1">
                      <a:lumMod val="95000"/>
                    </a:schemeClr>
                  </a:solidFill>
                </a:rPr>
                <a:t>Demo</a:t>
              </a:r>
              <a:endParaRPr lang="fr-FR" sz="1600" b="1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pic>
        <p:nvPicPr>
          <p:cNvPr id="1027" name="Picture 3" descr="C:\Users\TiMa\AppData\Local\Microsoft\Windows\Temporary Internet Files\Content.IE5\B113UNM1\MCj04369980000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07806" y="3286124"/>
            <a:ext cx="2534193" cy="16335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714488"/>
            <a:ext cx="8329642" cy="4489130"/>
          </a:xfrm>
        </p:spPr>
        <p:txBody>
          <a:bodyPr>
            <a:normAutofit fontScale="92500" lnSpcReduction="10000"/>
          </a:bodyPr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learned</a:t>
            </a:r>
            <a:r>
              <a:rPr lang="fr-FR" dirty="0" smtClean="0"/>
              <a:t> :</a:t>
            </a:r>
          </a:p>
          <a:p>
            <a:pPr>
              <a:buNone/>
            </a:pPr>
            <a:endParaRPr lang="fr-FR" dirty="0" smtClean="0"/>
          </a:p>
          <a:p>
            <a:pPr lvl="1">
              <a:lnSpc>
                <a:spcPct val="150000"/>
              </a:lnSpc>
            </a:pPr>
            <a:r>
              <a:rPr lang="fr-FR" dirty="0" smtClean="0"/>
              <a:t>Java </a:t>
            </a:r>
            <a:r>
              <a:rPr lang="fr-FR" dirty="0" err="1" smtClean="0"/>
              <a:t>programming</a:t>
            </a:r>
            <a:r>
              <a:rPr lang="fr-FR" dirty="0" smtClean="0"/>
              <a:t> : JDT;</a:t>
            </a:r>
          </a:p>
          <a:p>
            <a:pPr lvl="1">
              <a:lnSpc>
                <a:spcPct val="150000"/>
              </a:lnSpc>
            </a:pPr>
            <a:r>
              <a:rPr lang="fr-FR" dirty="0" smtClean="0"/>
              <a:t> Plug-in </a:t>
            </a:r>
            <a:r>
              <a:rPr lang="fr-FR" dirty="0" err="1" smtClean="0"/>
              <a:t>creation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Eclipse;</a:t>
            </a:r>
          </a:p>
          <a:p>
            <a:pPr lvl="1">
              <a:lnSpc>
                <a:spcPct val="150000"/>
              </a:lnSpc>
            </a:pPr>
            <a:r>
              <a:rPr lang="fr-FR" dirty="0" smtClean="0"/>
              <a:t> </a:t>
            </a:r>
            <a:r>
              <a:rPr lang="fr-FR" dirty="0" err="1" smtClean="0"/>
              <a:t>Rules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system ;</a:t>
            </a:r>
          </a:p>
          <a:p>
            <a:pPr lvl="1">
              <a:lnSpc>
                <a:spcPct val="150000"/>
              </a:lnSpc>
            </a:pPr>
            <a:endParaRPr lang="fr-FR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Understanding of a important project already started;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 Working in group : parallel programming;</a:t>
            </a:r>
          </a:p>
          <a:p>
            <a:pPr lvl="1">
              <a:lnSpc>
                <a:spcPct val="150000"/>
              </a:lnSpc>
            </a:pPr>
            <a:r>
              <a:rPr lang="fr-FR" dirty="0" smtClean="0"/>
              <a:t> Planning and </a:t>
            </a:r>
            <a:r>
              <a:rPr lang="fr-FR" dirty="0" err="1" smtClean="0"/>
              <a:t>tasks</a:t>
            </a:r>
            <a:r>
              <a:rPr lang="fr-FR" dirty="0" smtClean="0"/>
              <a:t> allocation.</a:t>
            </a:r>
            <a:endParaRPr lang="fr-FR" sz="18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49</a:t>
            </a:fld>
            <a:endParaRPr lang="fr-FR" dirty="0"/>
          </a:p>
        </p:txBody>
      </p:sp>
      <p:grpSp>
        <p:nvGrpSpPr>
          <p:cNvPr id="22" name="Groupe 21"/>
          <p:cNvGrpSpPr/>
          <p:nvPr/>
        </p:nvGrpSpPr>
        <p:grpSpPr>
          <a:xfrm>
            <a:off x="142844" y="-24"/>
            <a:ext cx="8952889" cy="338554"/>
            <a:chOff x="214282" y="142852"/>
            <a:chExt cx="8952889" cy="864199"/>
          </a:xfrm>
        </p:grpSpPr>
        <p:grpSp>
          <p:nvGrpSpPr>
            <p:cNvPr id="23" name="Groupe 13"/>
            <p:cNvGrpSpPr/>
            <p:nvPr/>
          </p:nvGrpSpPr>
          <p:grpSpPr>
            <a:xfrm>
              <a:off x="214282" y="142852"/>
              <a:ext cx="8952889" cy="864199"/>
              <a:chOff x="214282" y="142852"/>
              <a:chExt cx="8952889" cy="864199"/>
            </a:xfrm>
          </p:grpSpPr>
          <p:sp>
            <p:nvSpPr>
              <p:cNvPr id="25" name="ZoneTexte 24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2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6" name="ZoneTexte 25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8" name="ZoneTexte 27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9" name="ZoneTexte 28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0" name="ZoneTexte 29"/>
              <p:cNvSpPr txBox="1"/>
              <p:nvPr/>
            </p:nvSpPr>
            <p:spPr>
              <a:xfrm>
                <a:off x="8001467" y="142852"/>
                <a:ext cx="1165704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smtClean="0">
                    <a:solidFill>
                      <a:schemeClr val="bg1">
                        <a:lumMod val="95000"/>
                      </a:schemeClr>
                    </a:solidFill>
                  </a:rPr>
                  <a:t>Conclusion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  <p:sp>
          <p:nvSpPr>
            <p:cNvPr id="24" name="ZoneTexte 23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7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Econet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348" y="1928802"/>
            <a:ext cx="8215370" cy="3643338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fr-FR" b="1" dirty="0" err="1" smtClean="0">
                <a:solidFill>
                  <a:schemeClr val="bg1">
                    <a:lumMod val="50000"/>
                  </a:schemeClr>
                </a:solidFill>
              </a:rPr>
              <a:t>Context</a:t>
            </a:r>
            <a:endParaRPr lang="fr-FR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</a:pPr>
            <a:r>
              <a:rPr lang="en-US" b="1" dirty="0" err="1" smtClean="0"/>
              <a:t>Econet</a:t>
            </a:r>
            <a:r>
              <a:rPr lang="en-US" b="1" dirty="0" smtClean="0"/>
              <a:t> : a little presentation of the </a:t>
            </a:r>
            <a:r>
              <a:rPr lang="en-US" b="1" dirty="0" err="1" smtClean="0"/>
              <a:t>econet</a:t>
            </a:r>
            <a:r>
              <a:rPr lang="en-US" b="1" dirty="0" smtClean="0"/>
              <a:t> project</a:t>
            </a:r>
          </a:p>
          <a:p>
            <a:pPr>
              <a:lnSpc>
                <a:spcPct val="250000"/>
              </a:lnSpc>
            </a:pPr>
            <a:r>
              <a:rPr lang="fr-FR" b="1" dirty="0" err="1" smtClean="0">
                <a:solidFill>
                  <a:schemeClr val="bg1">
                    <a:lumMod val="50000"/>
                  </a:schemeClr>
                </a:solidFill>
              </a:rPr>
              <a:t>Process</a:t>
            </a:r>
            <a:r>
              <a:rPr lang="fr-FR" b="1" dirty="0" smtClean="0">
                <a:solidFill>
                  <a:schemeClr val="bg1">
                    <a:lumMod val="50000"/>
                  </a:schemeClr>
                </a:solidFill>
              </a:rPr>
              <a:t> 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grpSp>
        <p:nvGrpSpPr>
          <p:cNvPr id="24" name="Groupe 23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25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34" name="ZoneTexte 33"/>
              <p:cNvSpPr txBox="1"/>
              <p:nvPr/>
            </p:nvSpPr>
            <p:spPr>
              <a:xfrm>
                <a:off x="214282" y="142852"/>
                <a:ext cx="997774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smtClean="0">
                    <a:solidFill>
                      <a:schemeClr val="bg1">
                        <a:lumMod val="95000"/>
                      </a:schemeClr>
                    </a:solidFill>
                  </a:rPr>
                  <a:t>P. </a:t>
                </a:r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Econet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35" name="ZoneTexte 34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6" name="ZoneTexte 35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7" name="ZoneTexte 36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8" name="ZoneTexte 37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9" name="ZoneTexte 38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33" name="ZoneTexte 32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50</a:t>
            </a:fld>
            <a:endParaRPr lang="fr-FR" dirty="0"/>
          </a:p>
        </p:txBody>
      </p:sp>
      <p:sp>
        <p:nvSpPr>
          <p:cNvPr id="6" name="Espace réservé pour une image  5"/>
          <p:cNvSpPr>
            <a:spLocks noGrp="1"/>
          </p:cNvSpPr>
          <p:nvPr>
            <p:ph type="pic" idx="1"/>
          </p:nvPr>
        </p:nvSpPr>
        <p:spPr/>
      </p:sp>
      <p:grpSp>
        <p:nvGrpSpPr>
          <p:cNvPr id="2" name="Groupe 12"/>
          <p:cNvGrpSpPr/>
          <p:nvPr/>
        </p:nvGrpSpPr>
        <p:grpSpPr>
          <a:xfrm>
            <a:off x="2357422" y="1071546"/>
            <a:ext cx="4143404" cy="4071966"/>
            <a:chOff x="714348" y="1142984"/>
            <a:chExt cx="4143404" cy="4071966"/>
          </a:xfrm>
          <a:solidFill>
            <a:srgbClr val="002060"/>
          </a:solidFill>
        </p:grpSpPr>
        <p:sp>
          <p:nvSpPr>
            <p:cNvPr id="10" name="Rectangle 9"/>
            <p:cNvSpPr/>
            <p:nvPr/>
          </p:nvSpPr>
          <p:spPr>
            <a:xfrm>
              <a:off x="714348" y="1142984"/>
              <a:ext cx="4143404" cy="407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142976" y="4357694"/>
              <a:ext cx="2536756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fr-FR" sz="3600" b="1" dirty="0"/>
            </a:p>
          </p:txBody>
        </p:sp>
      </p:grp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2714612" y="3500438"/>
            <a:ext cx="3286148" cy="1500198"/>
          </a:xfrm>
        </p:spPr>
        <p:txBody>
          <a:bodyPr>
            <a:noAutofit/>
          </a:bodyPr>
          <a:lstStyle/>
          <a:p>
            <a:pPr algn="ctr"/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Thank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2400" dirty="0" smtClean="0">
                <a:latin typeface="Arial" pitchFamily="34" charset="0"/>
                <a:cs typeface="Arial" pitchFamily="34" charset="0"/>
              </a:rPr>
            </a:br>
            <a:r>
              <a:rPr lang="fr-FR" sz="2400" dirty="0" smtClean="0">
                <a:latin typeface="Arial" pitchFamily="34" charset="0"/>
                <a:cs typeface="Arial" pitchFamily="34" charset="0"/>
              </a:rPr>
              <a:t> for </a:t>
            </a:r>
            <a:br>
              <a:rPr lang="fr-FR" sz="2400" dirty="0" smtClean="0">
                <a:latin typeface="Arial" pitchFamily="34" charset="0"/>
                <a:cs typeface="Arial" pitchFamily="34" charset="0"/>
              </a:rPr>
            </a:b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attention</a:t>
            </a: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1" name="Picture 3" descr="C:\Users\TiMa\AppData\Local\Microsoft\Windows\Temporary Internet Files\Content.IE5\B113UNM1\MCj0432526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86699">
            <a:off x="3677948" y="1534816"/>
            <a:ext cx="2286000" cy="2286000"/>
          </a:xfrm>
          <a:prstGeom prst="rect">
            <a:avLst/>
          </a:prstGeom>
          <a:noFill/>
        </p:spPr>
      </p:pic>
      <p:grpSp>
        <p:nvGrpSpPr>
          <p:cNvPr id="19" name="Groupe 18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20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31" name="ZoneTexte 30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2" name="ZoneTexte 31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3" name="ZoneTexte 32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4" name="ZoneTexte 33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5" name="ZoneTexte 34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6" name="ZoneTexte 35"/>
              <p:cNvSpPr txBox="1"/>
              <p:nvPr/>
            </p:nvSpPr>
            <p:spPr>
              <a:xfrm>
                <a:off x="8001467" y="142852"/>
                <a:ext cx="1120820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95000"/>
                      </a:schemeClr>
                    </a:solidFill>
                    <a:hlinkClick r:id="rId8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  <p:sp>
          <p:nvSpPr>
            <p:cNvPr id="30" name="ZoneTexte 29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9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51</a:t>
            </a:fld>
            <a:endParaRPr lang="fr-FR" dirty="0"/>
          </a:p>
        </p:txBody>
      </p:sp>
      <p:sp>
        <p:nvSpPr>
          <p:cNvPr id="6" name="Espace réservé pour une image  5"/>
          <p:cNvSpPr>
            <a:spLocks noGrp="1"/>
          </p:cNvSpPr>
          <p:nvPr>
            <p:ph type="pic" idx="1"/>
          </p:nvPr>
        </p:nvSpPr>
        <p:spPr/>
      </p:sp>
      <p:grpSp>
        <p:nvGrpSpPr>
          <p:cNvPr id="13" name="Groupe 12"/>
          <p:cNvGrpSpPr/>
          <p:nvPr/>
        </p:nvGrpSpPr>
        <p:grpSpPr>
          <a:xfrm>
            <a:off x="2357422" y="1071546"/>
            <a:ext cx="4143404" cy="4071966"/>
            <a:chOff x="714348" y="1142984"/>
            <a:chExt cx="4143404" cy="4071966"/>
          </a:xfrm>
          <a:solidFill>
            <a:schemeClr val="bg1"/>
          </a:solidFill>
        </p:grpSpPr>
        <p:sp>
          <p:nvSpPr>
            <p:cNvPr id="10" name="Rectangle 9"/>
            <p:cNvSpPr/>
            <p:nvPr/>
          </p:nvSpPr>
          <p:spPr>
            <a:xfrm>
              <a:off x="714348" y="1142984"/>
              <a:ext cx="4143404" cy="407196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6627" name="Picture 3" descr="C:\Users\TiMa\AppData\Local\Microsoft\Windows\Temporary Internet Files\Content.IE5\AU5PB028\MCj04348590000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28728" y="1714488"/>
              <a:ext cx="2781298" cy="2781298"/>
            </a:xfrm>
            <a:prstGeom prst="rect">
              <a:avLst/>
            </a:prstGeom>
            <a:grpFill/>
          </p:spPr>
        </p:pic>
        <p:sp>
          <p:nvSpPr>
            <p:cNvPr id="12" name="ZoneTexte 11"/>
            <p:cNvSpPr txBox="1"/>
            <p:nvPr/>
          </p:nvSpPr>
          <p:spPr>
            <a:xfrm>
              <a:off x="1142976" y="4357694"/>
              <a:ext cx="2536756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endParaRPr lang="fr-FR" sz="3600" b="1" dirty="0"/>
            </a:p>
          </p:txBody>
        </p:sp>
      </p:grp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3071802" y="4286256"/>
            <a:ext cx="2469050" cy="714380"/>
          </a:xfrm>
        </p:spPr>
        <p:txBody>
          <a:bodyPr/>
          <a:lstStyle/>
          <a:p>
            <a:r>
              <a:rPr lang="fr-FR" smtClean="0"/>
              <a:t>questions</a:t>
            </a:r>
            <a:endParaRPr lang="fr-FR" dirty="0"/>
          </a:p>
        </p:txBody>
      </p:sp>
      <p:grpSp>
        <p:nvGrpSpPr>
          <p:cNvPr id="28" name="Groupe 27"/>
          <p:cNvGrpSpPr/>
          <p:nvPr/>
        </p:nvGrpSpPr>
        <p:grpSpPr>
          <a:xfrm>
            <a:off x="142844" y="-24"/>
            <a:ext cx="8908005" cy="142853"/>
            <a:chOff x="214282" y="142852"/>
            <a:chExt cx="8908005" cy="364649"/>
          </a:xfrm>
        </p:grpSpPr>
        <p:grpSp>
          <p:nvGrpSpPr>
            <p:cNvPr id="29" name="Groupe 13"/>
            <p:cNvGrpSpPr/>
            <p:nvPr/>
          </p:nvGrpSpPr>
          <p:grpSpPr>
            <a:xfrm>
              <a:off x="214282" y="142852"/>
              <a:ext cx="8908005" cy="364649"/>
              <a:chOff x="214282" y="142852"/>
              <a:chExt cx="8908005" cy="364649"/>
            </a:xfrm>
          </p:grpSpPr>
          <p:sp>
            <p:nvSpPr>
              <p:cNvPr id="31" name="ZoneTexte 30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2" name="ZoneTexte 31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3" name="ZoneTexte 32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4" name="ZoneTexte 33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5" name="ZoneTexte 34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8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36" name="ZoneTexte 35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9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30" name="ZoneTexte 29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10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Econet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6"/>
            <a:ext cx="7643866" cy="4834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9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1" name="ZoneTexte 10"/>
              <p:cNvSpPr txBox="1"/>
              <p:nvPr/>
            </p:nvSpPr>
            <p:spPr>
              <a:xfrm>
                <a:off x="214282" y="142852"/>
                <a:ext cx="997774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smtClean="0">
                    <a:solidFill>
                      <a:schemeClr val="bg1">
                        <a:lumMod val="95000"/>
                      </a:schemeClr>
                    </a:solidFill>
                  </a:rPr>
                  <a:t>P. </a:t>
                </a:r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Econet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0" name="ZoneTexte 9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Econet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348" y="1928802"/>
            <a:ext cx="8215370" cy="3643338"/>
          </a:xfrm>
        </p:spPr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fr-FR" b="1" dirty="0" err="1" smtClean="0">
                <a:solidFill>
                  <a:schemeClr val="bg1">
                    <a:lumMod val="50000"/>
                  </a:schemeClr>
                </a:solidFill>
              </a:rPr>
              <a:t>Context</a:t>
            </a:r>
            <a:endParaRPr lang="fr-FR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</a:pPr>
            <a:r>
              <a:rPr lang="fr-FR" b="1" dirty="0" err="1" smtClean="0">
                <a:solidFill>
                  <a:schemeClr val="bg1">
                    <a:lumMod val="50000"/>
                  </a:schemeClr>
                </a:solidFill>
              </a:rPr>
              <a:t>Econet</a:t>
            </a:r>
            <a:endParaRPr lang="fr-FR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250000"/>
              </a:lnSpc>
            </a:pPr>
            <a:r>
              <a:rPr lang="en-US" b="1" dirty="0" smtClean="0"/>
              <a:t>Process B : more precisely, zoom on process 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grpSp>
        <p:nvGrpSpPr>
          <p:cNvPr id="15" name="Groupe 14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16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18" name="ZoneTexte 17"/>
              <p:cNvSpPr txBox="1"/>
              <p:nvPr/>
            </p:nvSpPr>
            <p:spPr>
              <a:xfrm>
                <a:off x="214282" y="142852"/>
                <a:ext cx="997774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smtClean="0">
                    <a:solidFill>
                      <a:schemeClr val="bg1">
                        <a:lumMod val="95000"/>
                      </a:schemeClr>
                    </a:solidFill>
                  </a:rPr>
                  <a:t>P. </a:t>
                </a:r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Econet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9" name="ZoneTexte 18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0" name="ZoneTexte 19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7" name="ZoneTexte 16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Process</a:t>
            </a:r>
            <a:r>
              <a:rPr lang="fr-FR" dirty="0" smtClean="0"/>
              <a:t> B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1988" y="2019315"/>
            <a:ext cx="7820025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Groupe 5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7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9" name="ZoneTexte 8"/>
              <p:cNvSpPr txBox="1"/>
              <p:nvPr/>
            </p:nvSpPr>
            <p:spPr>
              <a:xfrm>
                <a:off x="214282" y="142852"/>
                <a:ext cx="997774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smtClean="0">
                    <a:solidFill>
                      <a:schemeClr val="bg1">
                        <a:lumMod val="95000"/>
                      </a:schemeClr>
                    </a:solidFill>
                  </a:rPr>
                  <a:t>P. </a:t>
                </a:r>
                <a:r>
                  <a:rPr lang="fr-FR" sz="1600" b="1" dirty="0" err="1" smtClean="0">
                    <a:solidFill>
                      <a:schemeClr val="bg1">
                        <a:lumMod val="95000"/>
                      </a:schemeClr>
                    </a:solidFill>
                  </a:rPr>
                  <a:t>Econet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0" name="ZoneTexte 9"/>
              <p:cNvSpPr txBox="1"/>
              <p:nvPr/>
            </p:nvSpPr>
            <p:spPr>
              <a:xfrm>
                <a:off x="1500166" y="142852"/>
                <a:ext cx="1452321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Management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Project management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348" y="1928802"/>
            <a:ext cx="3257544" cy="2560328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fr-FR" b="1" dirty="0" smtClean="0"/>
              <a:t>Planning</a:t>
            </a:r>
          </a:p>
          <a:p>
            <a:pPr>
              <a:lnSpc>
                <a:spcPct val="250000"/>
              </a:lnSpc>
              <a:buNone/>
            </a:pP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EB463-52BC-4629-8C2A-A2181AC2B26B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fr-FR" smtClean="0"/>
              <a:t>Aubry - Camara - Couvrand - Guidoux -  Thierry - Vénisse                                M2 ALMA 08-09</a:t>
            </a:r>
            <a:endParaRPr lang="fr-FR" dirty="0"/>
          </a:p>
        </p:txBody>
      </p:sp>
      <p:pic>
        <p:nvPicPr>
          <p:cNvPr id="28674" name="Picture 2" descr="C:\Users\TiMa\AppData\Local\Microsoft\Windows\Temporary Internet Files\Content.IE5\45Z55A7G\MCj0437533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3012" y="2536824"/>
            <a:ext cx="3286351" cy="2892439"/>
          </a:xfrm>
          <a:prstGeom prst="rect">
            <a:avLst/>
          </a:prstGeom>
          <a:noFill/>
        </p:spPr>
      </p:pic>
      <p:grpSp>
        <p:nvGrpSpPr>
          <p:cNvPr id="17" name="Groupe 16"/>
          <p:cNvGrpSpPr/>
          <p:nvPr/>
        </p:nvGrpSpPr>
        <p:grpSpPr>
          <a:xfrm>
            <a:off x="142844" y="-24"/>
            <a:ext cx="8908005" cy="338554"/>
            <a:chOff x="214282" y="142852"/>
            <a:chExt cx="8908005" cy="864199"/>
          </a:xfrm>
        </p:grpSpPr>
        <p:grpSp>
          <p:nvGrpSpPr>
            <p:cNvPr id="18" name="Groupe 13"/>
            <p:cNvGrpSpPr/>
            <p:nvPr/>
          </p:nvGrpSpPr>
          <p:grpSpPr>
            <a:xfrm>
              <a:off x="214282" y="142852"/>
              <a:ext cx="8908005" cy="864199"/>
              <a:chOff x="214282" y="142852"/>
              <a:chExt cx="8908005" cy="864199"/>
            </a:xfrm>
          </p:grpSpPr>
          <p:sp>
            <p:nvSpPr>
              <p:cNvPr id="20" name="ZoneTexte 19"/>
              <p:cNvSpPr txBox="1"/>
              <p:nvPr/>
            </p:nvSpPr>
            <p:spPr>
              <a:xfrm>
                <a:off x="214282" y="142852"/>
                <a:ext cx="94897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P. </a:t>
                </a:r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3" action="ppaction://hlinksldjump"/>
                  </a:rPr>
                  <a:t>Econet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1500166" y="142852"/>
                <a:ext cx="1546001" cy="8641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b="1" dirty="0" smtClean="0">
                    <a:solidFill>
                      <a:schemeClr val="bg1">
                        <a:lumMod val="95000"/>
                      </a:schemeClr>
                    </a:solidFill>
                  </a:rPr>
                  <a:t>P. Management</a:t>
                </a:r>
                <a:endParaRPr lang="fr-FR" sz="1600" b="1" dirty="0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2" name="ZoneTexte 21"/>
              <p:cNvSpPr txBox="1"/>
              <p:nvPr/>
            </p:nvSpPr>
            <p:spPr>
              <a:xfrm>
                <a:off x="3286116" y="142852"/>
                <a:ext cx="66396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4" action="ppaction://hlinksldjump"/>
                  </a:rPr>
                  <a:t>Study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4500562" y="142852"/>
                <a:ext cx="636328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5" action="ppaction://hlinksldjump"/>
                  </a:rPr>
                  <a:t>Work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5500694" y="142852"/>
                <a:ext cx="1293944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err="1" smtClean="0">
                    <a:solidFill>
                      <a:schemeClr val="bg1">
                        <a:lumMod val="75000"/>
                      </a:schemeClr>
                    </a:solidFill>
                    <a:hlinkClick r:id="rId6" action="ppaction://hlinksldjump"/>
                  </a:rPr>
                  <a:t>Improvement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8001467" y="142852"/>
                <a:ext cx="1120820" cy="3646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600" dirty="0" smtClean="0">
                    <a:solidFill>
                      <a:schemeClr val="bg1">
                        <a:lumMod val="75000"/>
                      </a:schemeClr>
                    </a:solidFill>
                    <a:hlinkClick r:id="rId7" action="ppaction://hlinksldjump"/>
                  </a:rPr>
                  <a:t>Conclusion</a:t>
                </a:r>
                <a:endParaRPr lang="fr-FR" sz="16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9" name="ZoneTexte 18"/>
            <p:cNvSpPr txBox="1"/>
            <p:nvPr/>
          </p:nvSpPr>
          <p:spPr>
            <a:xfrm>
              <a:off x="7000892" y="142852"/>
              <a:ext cx="686406" cy="36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hlinkClick r:id="rId8" action="ppaction://hlinksldjump"/>
                </a:rPr>
                <a:t>Demo</a:t>
              </a:r>
              <a:endParaRPr lang="fr-FR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Personnalisé 8">
      <a:dk1>
        <a:srgbClr val="002060"/>
      </a:dk1>
      <a:lt1>
        <a:sysClr val="window" lastClr="FFFFFF"/>
      </a:lt1>
      <a:dk2>
        <a:srgbClr val="0070C0"/>
      </a:dk2>
      <a:lt2>
        <a:srgbClr val="C9C2D1"/>
      </a:lt2>
      <a:accent1>
        <a:srgbClr val="231E0B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BFBFBF"/>
      </a:hlink>
      <a:folHlink>
        <a:srgbClr val="932968"/>
      </a:folHlink>
    </a:clrScheme>
    <a:fontScheme name="Office Classiqu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766</TotalTime>
  <Words>2233</Words>
  <Application>Microsoft Office PowerPoint</Application>
  <PresentationFormat>Affichage à l'écran (4:3)</PresentationFormat>
  <Paragraphs>727</Paragraphs>
  <Slides>51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51</vt:i4>
      </vt:variant>
    </vt:vector>
  </HeadingPairs>
  <TitlesOfParts>
    <vt:vector size="52" baseType="lpstr">
      <vt:lpstr>Opulent</vt:lpstr>
      <vt:lpstr>Project Econet</vt:lpstr>
      <vt:lpstr>Plan</vt:lpstr>
      <vt:lpstr>Econet project</vt:lpstr>
      <vt:lpstr>context</vt:lpstr>
      <vt:lpstr>Econet project</vt:lpstr>
      <vt:lpstr>Econet</vt:lpstr>
      <vt:lpstr>Econet project</vt:lpstr>
      <vt:lpstr>Process B</vt:lpstr>
      <vt:lpstr>Project management</vt:lpstr>
      <vt:lpstr>Planning</vt:lpstr>
      <vt:lpstr>Study</vt:lpstr>
      <vt:lpstr>JDT</vt:lpstr>
      <vt:lpstr>Study</vt:lpstr>
      <vt:lpstr>TESTJDT3</vt:lpstr>
      <vt:lpstr>Study</vt:lpstr>
      <vt:lpstr>Existing RBS</vt:lpstr>
      <vt:lpstr>Study</vt:lpstr>
      <vt:lpstr>Thesis</vt:lpstr>
      <vt:lpstr>Study</vt:lpstr>
      <vt:lpstr>Cocome</vt:lpstr>
      <vt:lpstr>Cocome</vt:lpstr>
      <vt:lpstr>Work achived</vt:lpstr>
      <vt:lpstr>Rules</vt:lpstr>
      <vt:lpstr>Rule (1)</vt:lpstr>
      <vt:lpstr>Rule (2)</vt:lpstr>
      <vt:lpstr>Rule (3)</vt:lpstr>
      <vt:lpstr>Rule (4)</vt:lpstr>
      <vt:lpstr>Rule (4)</vt:lpstr>
      <vt:lpstr>Rule (5)</vt:lpstr>
      <vt:lpstr>Rule (5)</vt:lpstr>
      <vt:lpstr>Rule (5)</vt:lpstr>
      <vt:lpstr>Work achived</vt:lpstr>
      <vt:lpstr>Architecture TESJDT3</vt:lpstr>
      <vt:lpstr>new features</vt:lpstr>
      <vt:lpstr>Architecture Econet</vt:lpstr>
      <vt:lpstr>In/out process</vt:lpstr>
      <vt:lpstr>Work achived</vt:lpstr>
      <vt:lpstr>annotations</vt:lpstr>
      <vt:lpstr>annotations</vt:lpstr>
      <vt:lpstr>annotations</vt:lpstr>
      <vt:lpstr>annotations</vt:lpstr>
      <vt:lpstr>improvement</vt:lpstr>
      <vt:lpstr>rules</vt:lpstr>
      <vt:lpstr>improvement</vt:lpstr>
      <vt:lpstr>Annotation</vt:lpstr>
      <vt:lpstr>improvement</vt:lpstr>
      <vt:lpstr>Plug-in econet</vt:lpstr>
      <vt:lpstr>Demonstration</vt:lpstr>
      <vt:lpstr>conclusion</vt:lpstr>
      <vt:lpstr>Thank you  for  your attention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CAMARA FATOUMATA TIMA</dc:creator>
  <cp:lastModifiedBy>CAMARA FATOUMATA TIMA</cp:lastModifiedBy>
  <cp:revision>86</cp:revision>
  <dcterms:created xsi:type="dcterms:W3CDTF">2009-03-25T19:44:21Z</dcterms:created>
  <dcterms:modified xsi:type="dcterms:W3CDTF">2009-03-27T09:02:06Z</dcterms:modified>
</cp:coreProperties>
</file>