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7" r:id="rId12"/>
    <p:sldId id="268" r:id="rId13"/>
    <p:sldId id="269" r:id="rId14"/>
    <p:sldId id="270" r:id="rId15"/>
    <p:sldId id="273" r:id="rId16"/>
    <p:sldId id="271" r:id="rId17"/>
    <p:sldId id="272" r:id="rId18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82112" autoAdjust="0"/>
  </p:normalViewPr>
  <p:slideViewPr>
    <p:cSldViewPr snapToGrid="0">
      <p:cViewPr varScale="1">
        <p:scale>
          <a:sx n="68" d="100"/>
          <a:sy n="68" d="100"/>
        </p:scale>
        <p:origin x="1190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3872833-E872-495E-9165-0CF0A7C03763}" type="datetimeFigureOut">
              <a:rPr lang="en-US" smtClean="0"/>
              <a:t>2/13/2020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4987093-2C02-4B34-9D57-2A10431A7D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77248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dirty="0"/>
              <a:t>Avantage Facilite leur </a:t>
            </a:r>
            <a:r>
              <a:rPr lang="fr-FR" dirty="0" err="1"/>
              <a:t>applicabiblité</a:t>
            </a:r>
            <a:r>
              <a:rPr lang="fr-FR" dirty="0"/>
              <a:t> la compréhension</a:t>
            </a:r>
          </a:p>
          <a:p>
            <a:endParaRPr lang="fr-FR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fr-FR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fr-FR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Desavantage</a:t>
            </a:r>
            <a:r>
              <a:rPr lang="fr-F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 peuvent seulement communiquer avec leur module parent ou enfants.</a:t>
            </a:r>
          </a:p>
          <a:p>
            <a:r>
              <a:rPr lang="fr-F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Solution: Pour résoudre la rigidité de cette architecture de contrôle, l'architecture </a:t>
            </a:r>
            <a:r>
              <a:rPr lang="fr-FR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hetérarchique</a:t>
            </a:r>
            <a:r>
              <a:rPr lang="fr-F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 été proposé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987093-2C02-4B34-9D57-2A10431A7DE3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640823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ont la capacité d'adaptation à des situations qui n'ont pas été envisagées auparavant, grâce à des règles de comportement qui leur ont été programmées.</a:t>
            </a:r>
          </a:p>
          <a:p>
            <a:endParaRPr lang="fr-FR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fr-FR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Desavantage</a:t>
            </a:r>
            <a:r>
              <a:rPr lang="fr-F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</a:t>
            </a:r>
          </a:p>
          <a:p>
            <a:r>
              <a:rPr lang="fr-F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Les ordres et informations sont échangés via un protocole de négociation entre les entités. Le protocole de négociation le plus connu est le protocole </a:t>
            </a:r>
            <a:r>
              <a:rPr lang="fr-FR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Contract</a:t>
            </a:r>
            <a:r>
              <a:rPr lang="fr-FR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-Net.</a:t>
            </a:r>
            <a:endParaRPr lang="fr-FR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fr-F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En vue de cette négociation, basée sur des informations mises à jour en temps-réel et sans aucune connaissance à priori du comportement des autres agents, simplement des offres qu’ils fournissent, </a:t>
            </a:r>
            <a:r>
              <a:rPr lang="fr-FR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ces systèmes deviennent tolérants aux aléas</a:t>
            </a:r>
            <a:r>
              <a:rPr lang="fr-F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tout en étant toujours capables de trouver une solution faisable, mais généralement pas optimale.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987093-2C02-4B34-9D57-2A10431A7DE3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086886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Celui</a:t>
            </a:r>
            <a:r>
              <a:rPr lang="en-US" dirty="0"/>
              <a:t> de </a:t>
            </a:r>
            <a:r>
              <a:rPr lang="en-US" dirty="0" err="1"/>
              <a:t>l’hierarchique</a:t>
            </a:r>
            <a:r>
              <a:rPr lang="en-US" dirty="0"/>
              <a:t> : pour la cooperation</a:t>
            </a:r>
          </a:p>
          <a:p>
            <a:r>
              <a:rPr lang="en-US" dirty="0"/>
              <a:t>Et </a:t>
            </a:r>
            <a:r>
              <a:rPr lang="en-US" dirty="0" err="1"/>
              <a:t>celui</a:t>
            </a:r>
            <a:r>
              <a:rPr lang="en-US" dirty="0"/>
              <a:t> </a:t>
            </a:r>
            <a:r>
              <a:rPr lang="en-US" dirty="0" err="1"/>
              <a:t>dde</a:t>
            </a:r>
            <a:r>
              <a:rPr lang="en-US" dirty="0"/>
              <a:t> </a:t>
            </a:r>
            <a:r>
              <a:rPr lang="en-US" dirty="0" err="1"/>
              <a:t>l’heterarchique</a:t>
            </a:r>
            <a:r>
              <a:rPr lang="en-US" dirty="0"/>
              <a:t> pour </a:t>
            </a:r>
            <a:r>
              <a:rPr lang="en-US" dirty="0" err="1"/>
              <a:t>l’autaunomité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987093-2C02-4B34-9D57-2A10431A7DE3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942057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Le </a:t>
            </a:r>
            <a:r>
              <a:rPr lang="fr-FR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holon</a:t>
            </a:r>
            <a:r>
              <a:rPr lang="fr-F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est un cas particulier (type spécifique) d’un agent. Alors que l’ agent est une simple entité logicielle, le </a:t>
            </a:r>
            <a:r>
              <a:rPr lang="fr-FR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holon</a:t>
            </a:r>
            <a:r>
              <a:rPr lang="fr-F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peut se composé (Fig.1) à la fois d'une partie de traitement de l'information (composant logiciel : opération de coordination, ordres des </a:t>
            </a:r>
            <a:r>
              <a:rPr lang="fr-FR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clients,etc</a:t>
            </a:r>
            <a:r>
              <a:rPr lang="fr-F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.) et d'une partie optionnelle qui concerne le traitement physique (composant matériel : produits, </a:t>
            </a:r>
            <a:r>
              <a:rPr lang="fr-FR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resources,etc</a:t>
            </a:r>
            <a:r>
              <a:rPr lang="fr-F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.)</a:t>
            </a:r>
          </a:p>
          <a:p>
            <a:endParaRPr lang="fr-FR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fr-F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Autonomes : (capables de survivre aux perturbations et au situations anormales)</a:t>
            </a:r>
          </a:p>
          <a:p>
            <a:r>
              <a:rPr lang="fr-F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Coopératives</a:t>
            </a:r>
            <a:r>
              <a:rPr lang="fr-FR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:</a:t>
            </a:r>
            <a:r>
              <a:rPr lang="fr-F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pour transformer, transporter, stocker et / ou valider des informations et des objets physiques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987093-2C02-4B34-9D57-2A10431A7DE3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044875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Elle est la plus référencée dans la littérature scientifique et est souvent à la base des architectures émergentes comme étant la plus générique.</a:t>
            </a:r>
          </a:p>
          <a:p>
            <a:endParaRPr lang="fr-FR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fr-F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PH: contient toutes les informations sur le produit et les procédures qu’il doit subir pendant son cycle de vie </a:t>
            </a:r>
          </a:p>
          <a:p>
            <a:r>
              <a:rPr lang="fr-F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RH: donne la capacité de production aux autres </a:t>
            </a:r>
            <a:r>
              <a:rPr lang="fr-FR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holons</a:t>
            </a:r>
            <a:endParaRPr lang="fr-FR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fr-F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OH:</a:t>
            </a:r>
            <a:r>
              <a:rPr lang="fr-FR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en charge de la gestion de l'exécution du processus.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987093-2C02-4B34-9D57-2A10431A7DE3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8396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Pour avoir une idée plus précise du processus exécuté lorsqu’un message est détecté par le </a:t>
            </a:r>
            <a:r>
              <a:rPr lang="fr-FR" sz="12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coordinator</a:t>
            </a:r>
            <a:r>
              <a:rPr lang="fr-FR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:</a:t>
            </a:r>
          </a:p>
          <a:p>
            <a:r>
              <a:rPr lang="fr-FR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	1. Interrogation de l’entité </a:t>
            </a:r>
            <a:r>
              <a:rPr lang="fr-FR" sz="12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ConfigurationManager</a:t>
            </a:r>
            <a:r>
              <a:rPr lang="fr-FR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pour extraire les propriétés du protocole qui va ensuite devoir transmettre ce message.</a:t>
            </a:r>
          </a:p>
          <a:p>
            <a:r>
              <a:rPr lang="fr-FR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	2. Le </a:t>
            </a:r>
            <a:r>
              <a:rPr lang="fr-FR" sz="12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Coordinator</a:t>
            </a:r>
            <a:r>
              <a:rPr lang="fr-FR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utilise ces données afin de charger le bon protocole depuis l’entité </a:t>
            </a:r>
            <a:r>
              <a:rPr lang="en-US" sz="12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ComProtocolLoader</a:t>
            </a:r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r>
              <a:rPr lang="fr-FR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	3. Lancement d’un processus gérant ce nouveau protocole grâce à l’entité </a:t>
            </a:r>
            <a:r>
              <a:rPr lang="en-US" sz="12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ProtocolFactory</a:t>
            </a:r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987093-2C02-4B34-9D57-2A10431A7DE3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05551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XSLT: permet de modifier une structure XML en utilisant des fichiers non compilés. C'est-à-dire que la logique de transformation peut se trouver en dehors du code source de notre programme et être modifier au besoin.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987093-2C02-4B34-9D57-2A10431A7DE3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05190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961794-715F-418B-9C47-1FEDEF1AE563}" type="datetimeFigureOut">
              <a:rPr lang="en-US" smtClean="0"/>
              <a:t>2/12/2020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45F2A6-0123-424C-A817-FA69023DA1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38125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961794-715F-418B-9C47-1FEDEF1AE563}" type="datetimeFigureOut">
              <a:rPr lang="en-US" smtClean="0"/>
              <a:t>2/12/2020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45F2A6-0123-424C-A817-FA69023DA1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22125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961794-715F-418B-9C47-1FEDEF1AE563}" type="datetimeFigureOut">
              <a:rPr lang="en-US" smtClean="0"/>
              <a:t>2/12/2020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45F2A6-0123-424C-A817-FA69023DA1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0952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961794-715F-418B-9C47-1FEDEF1AE563}" type="datetimeFigureOut">
              <a:rPr lang="en-US" smtClean="0"/>
              <a:t>2/12/2020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45F2A6-0123-424C-A817-FA69023DA1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38085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961794-715F-418B-9C47-1FEDEF1AE563}" type="datetimeFigureOut">
              <a:rPr lang="en-US" smtClean="0"/>
              <a:t>2/12/2020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45F2A6-0123-424C-A817-FA69023DA1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92933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961794-715F-418B-9C47-1FEDEF1AE563}" type="datetimeFigureOut">
              <a:rPr lang="en-US" smtClean="0"/>
              <a:t>2/12/2020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45F2A6-0123-424C-A817-FA69023DA1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48678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961794-715F-418B-9C47-1FEDEF1AE563}" type="datetimeFigureOut">
              <a:rPr lang="en-US" smtClean="0"/>
              <a:t>2/12/2020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45F2A6-0123-424C-A817-FA69023DA1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56574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961794-715F-418B-9C47-1FEDEF1AE563}" type="datetimeFigureOut">
              <a:rPr lang="en-US" smtClean="0"/>
              <a:t>2/12/2020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45F2A6-0123-424C-A817-FA69023DA1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46746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961794-715F-418B-9C47-1FEDEF1AE563}" type="datetimeFigureOut">
              <a:rPr lang="en-US" smtClean="0"/>
              <a:t>2/12/2020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45F2A6-0123-424C-A817-FA69023DA1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00401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961794-715F-418B-9C47-1FEDEF1AE563}" type="datetimeFigureOut">
              <a:rPr lang="en-US" smtClean="0"/>
              <a:t>2/12/2020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45F2A6-0123-424C-A817-FA69023DA1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92822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961794-715F-418B-9C47-1FEDEF1AE563}" type="datetimeFigureOut">
              <a:rPr lang="en-US" smtClean="0"/>
              <a:t>2/12/2020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45F2A6-0123-424C-A817-FA69023DA1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2201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961794-715F-418B-9C47-1FEDEF1AE563}" type="datetimeFigureOut">
              <a:rPr lang="en-US" smtClean="0"/>
              <a:t>2/12/2020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45F2A6-0123-424C-A817-FA69023DA1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74295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496034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>
                <a:solidFill>
                  <a:srgbClr val="FF0000"/>
                </a:solidFill>
              </a:rPr>
              <a:t>Holonic</a:t>
            </a:r>
            <a:r>
              <a:rPr lang="en-US" b="1" dirty="0">
                <a:solidFill>
                  <a:srgbClr val="FF0000"/>
                </a:solidFill>
              </a:rPr>
              <a:t> Manufacturing System (2/2)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/>
              <a:t>PROSA</a:t>
            </a:r>
            <a:r>
              <a:rPr lang="en-US" dirty="0"/>
              <a:t> </a:t>
            </a:r>
            <a:r>
              <a:rPr lang="fr-FR" dirty="0"/>
              <a:t>(Product-Resource-</a:t>
            </a:r>
            <a:r>
              <a:rPr lang="fr-FR" dirty="0" err="1"/>
              <a:t>Order</a:t>
            </a:r>
            <a:r>
              <a:rPr lang="fr-FR" dirty="0"/>
              <a:t>-Staff Architecture)</a:t>
            </a:r>
          </a:p>
          <a:p>
            <a:pPr lvl="1"/>
            <a:r>
              <a:rPr lang="fr-FR" dirty="0"/>
              <a:t>Architecture de référence pour HMS</a:t>
            </a:r>
          </a:p>
          <a:p>
            <a:pPr lvl="1"/>
            <a:r>
              <a:rPr lang="fr-FR" dirty="0"/>
              <a:t>se compose de 3 types de </a:t>
            </a:r>
            <a:r>
              <a:rPr lang="fr-FR" dirty="0" err="1"/>
              <a:t>holons</a:t>
            </a:r>
            <a:r>
              <a:rPr lang="fr-FR" dirty="0"/>
              <a:t> basiques</a:t>
            </a:r>
          </a:p>
          <a:p>
            <a:pPr lvl="2"/>
            <a:r>
              <a:rPr lang="fr-FR" dirty="0"/>
              <a:t>Product </a:t>
            </a:r>
            <a:r>
              <a:rPr lang="fr-FR" dirty="0" err="1"/>
              <a:t>Holons</a:t>
            </a:r>
            <a:r>
              <a:rPr lang="fr-FR" dirty="0"/>
              <a:t> </a:t>
            </a:r>
          </a:p>
          <a:p>
            <a:pPr lvl="2"/>
            <a:r>
              <a:rPr lang="fr-FR" dirty="0"/>
              <a:t>Resource </a:t>
            </a:r>
            <a:r>
              <a:rPr lang="fr-FR" dirty="0" err="1"/>
              <a:t>holons</a:t>
            </a:r>
            <a:r>
              <a:rPr lang="fr-FR" dirty="0"/>
              <a:t> </a:t>
            </a:r>
          </a:p>
          <a:p>
            <a:pPr lvl="2"/>
            <a:r>
              <a:rPr lang="fr-FR" dirty="0" err="1"/>
              <a:t>Order</a:t>
            </a:r>
            <a:r>
              <a:rPr lang="fr-FR" dirty="0"/>
              <a:t> </a:t>
            </a:r>
            <a:r>
              <a:rPr lang="fr-FR" dirty="0" err="1"/>
              <a:t>holons</a:t>
            </a:r>
            <a:r>
              <a:rPr lang="fr-FR" dirty="0"/>
              <a:t> </a:t>
            </a:r>
          </a:p>
          <a:p>
            <a:pPr marL="631825" lvl="2" indent="90488">
              <a:buNone/>
            </a:pPr>
            <a:r>
              <a:rPr lang="fr-FR" dirty="0"/>
              <a:t>Et de Staff </a:t>
            </a:r>
            <a:r>
              <a:rPr lang="fr-FR" dirty="0" err="1"/>
              <a:t>holons</a:t>
            </a:r>
            <a:r>
              <a:rPr lang="fr-FR" dirty="0"/>
              <a:t> (</a:t>
            </a:r>
            <a:r>
              <a:rPr lang="fr-FR" dirty="0" err="1"/>
              <a:t>optionel</a:t>
            </a:r>
            <a:r>
              <a:rPr lang="fr-FR" dirty="0"/>
              <a:t>) </a:t>
            </a:r>
          </a:p>
          <a:p>
            <a:pPr lvl="1"/>
            <a:endParaRPr lang="fr-FR" dirty="0"/>
          </a:p>
          <a:p>
            <a:pPr lvl="1"/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54367" y="2720623"/>
            <a:ext cx="4641426" cy="34563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147172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FF0000"/>
                </a:solidFill>
              </a:rPr>
              <a:t>Service Oriented </a:t>
            </a:r>
            <a:r>
              <a:rPr lang="en-US" b="1" dirty="0" err="1">
                <a:solidFill>
                  <a:srgbClr val="FF0000"/>
                </a:solidFill>
              </a:rPr>
              <a:t>Holonic</a:t>
            </a:r>
            <a:r>
              <a:rPr lang="en-US" b="1" dirty="0">
                <a:solidFill>
                  <a:srgbClr val="FF0000"/>
                </a:solidFill>
              </a:rPr>
              <a:t> Manufacturing System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5032375"/>
          </a:xfrm>
        </p:spPr>
        <p:txBody>
          <a:bodyPr/>
          <a:lstStyle/>
          <a:p>
            <a:endParaRPr lang="en-US" b="1" dirty="0"/>
          </a:p>
          <a:p>
            <a:r>
              <a:rPr lang="en-US" b="1" dirty="0"/>
              <a:t>SOA</a:t>
            </a:r>
            <a:r>
              <a:rPr lang="en-US" dirty="0"/>
              <a:t> (Service Oriented Architecture)</a:t>
            </a:r>
          </a:p>
          <a:p>
            <a:pPr lvl="1"/>
            <a:r>
              <a:rPr lang="fr-FR" dirty="0"/>
              <a:t>une forme d'architecture de médiane</a:t>
            </a:r>
          </a:p>
          <a:p>
            <a:pPr lvl="1"/>
            <a:r>
              <a:rPr lang="fr-FR" dirty="0"/>
              <a:t>consiste essentiellement en une collection de services qui interagissent et communiquent entre eux</a:t>
            </a:r>
          </a:p>
          <a:p>
            <a:pPr lvl="1"/>
            <a:r>
              <a:rPr lang="fr-FR" dirty="0"/>
              <a:t>met en œuvre des </a:t>
            </a:r>
            <a:r>
              <a:rPr lang="fr-FR" b="1" dirty="0"/>
              <a:t>services:</a:t>
            </a:r>
          </a:p>
          <a:p>
            <a:pPr lvl="2"/>
            <a:r>
              <a:rPr lang="en-US" dirty="0"/>
              <a:t>format </a:t>
            </a:r>
            <a:r>
              <a:rPr lang="en-US" dirty="0" err="1"/>
              <a:t>d'échange</a:t>
            </a:r>
            <a:r>
              <a:rPr lang="en-US" dirty="0"/>
              <a:t> pivot ( le plus </a:t>
            </a:r>
            <a:r>
              <a:rPr lang="en-US" dirty="0" err="1"/>
              <a:t>souvent</a:t>
            </a:r>
            <a:r>
              <a:rPr lang="en-US" dirty="0"/>
              <a:t> XML, JSON)</a:t>
            </a:r>
          </a:p>
          <a:p>
            <a:pPr lvl="2"/>
            <a:r>
              <a:rPr lang="fr-FR" dirty="0"/>
              <a:t>utilisation d'une couche d'interface interopérable (service web)</a:t>
            </a:r>
          </a:p>
          <a:p>
            <a:pPr lvl="2"/>
            <a:endParaRPr lang="fr-FR" dirty="0"/>
          </a:p>
          <a:p>
            <a:pPr marL="228600" lvl="2"/>
            <a:r>
              <a:rPr lang="fr-FR" b="1" dirty="0"/>
              <a:t>SOHMS : </a:t>
            </a:r>
            <a:r>
              <a:rPr lang="fr-FR" dirty="0" err="1"/>
              <a:t>integration</a:t>
            </a:r>
            <a:r>
              <a:rPr lang="fr-FR" dirty="0"/>
              <a:t> de SOA avec HMS</a:t>
            </a:r>
            <a:endParaRPr lang="fr-FR" b="1" dirty="0"/>
          </a:p>
          <a:p>
            <a:pPr lvl="2"/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88970608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54667" y="2138717"/>
            <a:ext cx="9184114" cy="43430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941063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Model generation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/>
              <a:t>Plusieurs approches ont réussi à créer SOHMS</a:t>
            </a:r>
          </a:p>
          <a:p>
            <a:r>
              <a:rPr lang="fr-FR" dirty="0"/>
              <a:t>Cependant, y en as des limitations:</a:t>
            </a:r>
          </a:p>
          <a:p>
            <a:pPr lvl="1"/>
            <a:r>
              <a:rPr lang="fr-FR" dirty="0"/>
              <a:t>difficilement adaptable et reconfigurable à différents contextes (ressources, atelier ...).</a:t>
            </a:r>
          </a:p>
          <a:p>
            <a:pPr lvl="1"/>
            <a:r>
              <a:rPr lang="en-US" dirty="0"/>
              <a:t>Abstraction</a:t>
            </a:r>
          </a:p>
          <a:p>
            <a:pPr lvl="1"/>
            <a:r>
              <a:rPr lang="en-US" dirty="0"/>
              <a:t>Maintenance and Evolution</a:t>
            </a:r>
          </a:p>
          <a:p>
            <a:pPr lvl="1"/>
            <a:r>
              <a:rPr lang="en-US" dirty="0"/>
              <a:t>Verification</a:t>
            </a:r>
          </a:p>
          <a:p>
            <a:pPr lvl="1"/>
            <a:r>
              <a:rPr lang="en-US" dirty="0"/>
              <a:t>Adaptability and Reuse</a:t>
            </a:r>
          </a:p>
        </p:txBody>
      </p:sp>
    </p:spTree>
    <p:extLst>
      <p:ext uri="{BB962C8B-B14F-4D97-AF65-F5344CB8AC3E}">
        <p14:creationId xmlns:p14="http://schemas.microsoft.com/office/powerpoint/2010/main" val="130393811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lstStyle/>
          <a:p>
            <a:r>
              <a:rPr lang="en-US" b="1" dirty="0">
                <a:solidFill>
                  <a:srgbClr val="FF0000"/>
                </a:solidFill>
              </a:rPr>
              <a:t>Multi Protocol Communication Tool (MPCT)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486957"/>
            <a:ext cx="10515600" cy="5032375"/>
          </a:xfrm>
        </p:spPr>
        <p:txBody>
          <a:bodyPr/>
          <a:lstStyle/>
          <a:p>
            <a:r>
              <a:rPr lang="en-US" dirty="0"/>
              <a:t>MPCT </a:t>
            </a:r>
            <a:r>
              <a:rPr lang="en-US" dirty="0" err="1"/>
              <a:t>est</a:t>
            </a:r>
            <a:r>
              <a:rPr lang="en-US" dirty="0"/>
              <a:t> un protocol </a:t>
            </a:r>
            <a:r>
              <a:rPr lang="en-US" dirty="0" err="1"/>
              <a:t>générique</a:t>
            </a:r>
            <a:endParaRPr lang="en-US" dirty="0"/>
          </a:p>
          <a:p>
            <a:pPr lvl="1"/>
            <a:r>
              <a:rPr lang="en-US" dirty="0"/>
              <a:t>Communique avec </a:t>
            </a:r>
            <a:r>
              <a:rPr lang="en-US" dirty="0" err="1"/>
              <a:t>SoHMS</a:t>
            </a:r>
            <a:r>
              <a:rPr lang="en-US" dirty="0"/>
              <a:t> </a:t>
            </a:r>
          </a:p>
          <a:p>
            <a:pPr lvl="1"/>
            <a:r>
              <a:rPr lang="en-US" dirty="0" err="1"/>
              <a:t>Redistribue</a:t>
            </a:r>
            <a:r>
              <a:rPr lang="en-US" dirty="0"/>
              <a:t> les communications </a:t>
            </a:r>
            <a:r>
              <a:rPr lang="en-US" dirty="0" err="1"/>
              <a:t>vers</a:t>
            </a:r>
            <a:r>
              <a:rPr lang="en-US" dirty="0"/>
              <a:t> la bonne resource avec le bon </a:t>
            </a:r>
            <a:r>
              <a:rPr lang="en-US" dirty="0" err="1"/>
              <a:t>protocole</a:t>
            </a:r>
            <a:endParaRPr lang="en-US" dirty="0"/>
          </a:p>
          <a:p>
            <a:pPr lvl="1"/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86755" y="2798504"/>
            <a:ext cx="7091186" cy="37208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491373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>
                <a:solidFill>
                  <a:srgbClr val="FF0000"/>
                </a:solidFill>
              </a:rPr>
              <a:t>Protcol</a:t>
            </a:r>
            <a:r>
              <a:rPr lang="en-US" b="1" dirty="0">
                <a:solidFill>
                  <a:srgbClr val="FF0000"/>
                </a:solidFill>
              </a:rPr>
              <a:t> entre HMS et MPCT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Protcol</a:t>
            </a:r>
            <a:r>
              <a:rPr lang="en-US" dirty="0"/>
              <a:t> Socket entre HMS et MPCT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42505" y="2519363"/>
            <a:ext cx="3390900" cy="365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818581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FF0000"/>
                </a:solidFill>
              </a:rPr>
              <a:t>Protocol Handler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317480" y="1690688"/>
            <a:ext cx="8210342" cy="5009874"/>
          </a:xfrm>
          <a:prstGeom prst="rect">
            <a:avLst/>
          </a:prstGeom>
        </p:spPr>
      </p:pic>
      <p:sp>
        <p:nvSpPr>
          <p:cNvPr id="6" name="Content Placeholder 2"/>
          <p:cNvSpPr txBox="1">
            <a:spLocks/>
          </p:cNvSpPr>
          <p:nvPr/>
        </p:nvSpPr>
        <p:spPr>
          <a:xfrm>
            <a:off x="838200" y="1486957"/>
            <a:ext cx="10515600" cy="50323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90488" lvl="1" indent="180975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229020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82902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rgbClr val="FF0000"/>
                </a:solidFill>
              </a:rPr>
              <a:t>Transformation des messages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016000"/>
            <a:ext cx="11128022" cy="5842000"/>
          </a:xfrm>
        </p:spPr>
        <p:txBody>
          <a:bodyPr>
            <a:normAutofit/>
          </a:bodyPr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>
                <a:solidFill>
                  <a:srgbClr val="FF0000"/>
                </a:solidFill>
              </a:rPr>
              <a:t>XSLT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1325738"/>
            <a:ext cx="9820275" cy="2466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99306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0651" y="2573304"/>
            <a:ext cx="10515600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en-US" sz="6600" b="1" dirty="0">
                <a:solidFill>
                  <a:srgbClr val="FF0000"/>
                </a:solidFill>
              </a:rPr>
              <a:t>Intelligent Manufacturing System</a:t>
            </a:r>
          </a:p>
        </p:txBody>
      </p:sp>
    </p:spTree>
    <p:extLst>
      <p:ext uri="{BB962C8B-B14F-4D97-AF65-F5344CB8AC3E}">
        <p14:creationId xmlns:p14="http://schemas.microsoft.com/office/powerpoint/2010/main" val="29754363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>
                <a:solidFill>
                  <a:srgbClr val="FF0000"/>
                </a:solidFill>
              </a:rPr>
              <a:t>Systéme</a:t>
            </a:r>
            <a:r>
              <a:rPr lang="en-US" b="1" dirty="0">
                <a:solidFill>
                  <a:srgbClr val="FF0000"/>
                </a:solidFill>
              </a:rPr>
              <a:t> de Production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r-FR" dirty="0"/>
              <a:t>Clients demandent de plus en plus des produits personnalisés, en bon qualité et pas chère</a:t>
            </a:r>
          </a:p>
          <a:p>
            <a:r>
              <a:rPr lang="fr-FR" dirty="0"/>
              <a:t>défis du secteur de fabrication sont :</a:t>
            </a:r>
          </a:p>
          <a:p>
            <a:pPr lvl="1"/>
            <a:r>
              <a:rPr lang="fr-FR" dirty="0"/>
              <a:t>Coopération interentreprises</a:t>
            </a:r>
          </a:p>
          <a:p>
            <a:pPr lvl="1"/>
            <a:r>
              <a:rPr lang="fr-FR" dirty="0"/>
              <a:t>Environnements hétérogènes</a:t>
            </a:r>
          </a:p>
          <a:p>
            <a:pPr lvl="1"/>
            <a:r>
              <a:rPr lang="fr-FR" dirty="0"/>
              <a:t>Agilité par l'adaptabilité et la </a:t>
            </a:r>
            <a:r>
              <a:rPr lang="fr-FR" dirty="0" err="1"/>
              <a:t>reconfigurabilité</a:t>
            </a:r>
            <a:endParaRPr lang="fr-FR" dirty="0"/>
          </a:p>
          <a:p>
            <a:pPr lvl="1"/>
            <a:r>
              <a:rPr lang="fr-FR" dirty="0"/>
              <a:t>Évolutivité en ajoutant des ressources sans perturber les opérations</a:t>
            </a:r>
            <a:endParaRPr lang="fr-FR" sz="2000" dirty="0"/>
          </a:p>
          <a:p>
            <a:pPr lvl="1"/>
            <a:r>
              <a:rPr lang="fr-FR" dirty="0"/>
              <a:t>Tolérance aux pannes</a:t>
            </a:r>
            <a:r>
              <a:rPr lang="fr-FR" sz="1400" dirty="0"/>
              <a:t> </a:t>
            </a:r>
            <a:endParaRPr lang="fr-FR" sz="2400" dirty="0"/>
          </a:p>
          <a:p>
            <a:pPr lvl="1"/>
            <a:endParaRPr lang="fr-FR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008764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88100"/>
            <a:ext cx="10515600" cy="1325563"/>
          </a:xfrm>
        </p:spPr>
        <p:txBody>
          <a:bodyPr/>
          <a:lstStyle/>
          <a:p>
            <a:r>
              <a:rPr lang="fr-FR" b="1" dirty="0">
                <a:solidFill>
                  <a:srgbClr val="FF0000"/>
                </a:solidFill>
              </a:rPr>
              <a:t>Les 3 types de systèmes de production(1/2)</a:t>
            </a:r>
            <a:br>
              <a:rPr lang="fr-FR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045773"/>
            <a:ext cx="10515600" cy="5812227"/>
          </a:xfrm>
        </p:spPr>
        <p:txBody>
          <a:bodyPr>
            <a:normAutofit lnSpcReduction="10000"/>
          </a:bodyPr>
          <a:lstStyle/>
          <a:p>
            <a:r>
              <a:rPr lang="en-US" dirty="0" err="1"/>
              <a:t>Système</a:t>
            </a:r>
            <a:r>
              <a:rPr lang="en-US" dirty="0"/>
              <a:t> de Production </a:t>
            </a:r>
            <a:r>
              <a:rPr lang="en-US" dirty="0" err="1"/>
              <a:t>Traditionel</a:t>
            </a:r>
            <a:endParaRPr lang="en-US" dirty="0"/>
          </a:p>
          <a:p>
            <a:pPr lvl="1"/>
            <a:r>
              <a:rPr lang="en-US" dirty="0">
                <a:solidFill>
                  <a:srgbClr val="0070C0"/>
                </a:solidFill>
              </a:rPr>
              <a:t>DML</a:t>
            </a:r>
            <a:r>
              <a:rPr lang="en-US" dirty="0"/>
              <a:t> (Dedicated Manufacturing Lines)</a:t>
            </a:r>
          </a:p>
          <a:p>
            <a:pPr lvl="2"/>
            <a:r>
              <a:rPr lang="fr-FR" dirty="0"/>
              <a:t>produit un type unique de produits à un haut </a:t>
            </a:r>
          </a:p>
          <a:p>
            <a:pPr marL="914400" lvl="2" indent="0">
              <a:buNone/>
            </a:pPr>
            <a:r>
              <a:rPr lang="fr-FR" dirty="0"/>
              <a:t>    rythme de productivité</a:t>
            </a:r>
          </a:p>
          <a:p>
            <a:pPr lvl="2"/>
            <a:r>
              <a:rPr lang="fr-FR" dirty="0"/>
              <a:t>Désavantage:</a:t>
            </a:r>
          </a:p>
          <a:p>
            <a:pPr lvl="3"/>
            <a:r>
              <a:rPr lang="fr-FR" dirty="0"/>
              <a:t>ces lignes ne sont pas conçues pour être </a:t>
            </a:r>
          </a:p>
          <a:p>
            <a:pPr marL="1371600" lvl="3" indent="0">
              <a:buNone/>
            </a:pPr>
            <a:r>
              <a:rPr lang="fr-FR" dirty="0"/>
              <a:t>     modifiables=&gt; difficile de produire des </a:t>
            </a:r>
          </a:p>
          <a:p>
            <a:pPr marL="1371600" lvl="3" indent="0">
              <a:spcAft>
                <a:spcPts val="1200"/>
              </a:spcAft>
              <a:buNone/>
            </a:pPr>
            <a:r>
              <a:rPr lang="fr-FR" dirty="0"/>
              <a:t>     nouveaux produits</a:t>
            </a:r>
          </a:p>
          <a:p>
            <a:pPr marL="820738" lvl="3" indent="-285750">
              <a:spcAft>
                <a:spcPts val="1200"/>
              </a:spcAft>
            </a:pPr>
            <a:r>
              <a:rPr lang="fr-FR" sz="2400" dirty="0">
                <a:solidFill>
                  <a:srgbClr val="0070C0"/>
                </a:solidFill>
              </a:rPr>
              <a:t>FMS</a:t>
            </a:r>
            <a:r>
              <a:rPr lang="fr-FR" sz="2400" dirty="0">
                <a:solidFill>
                  <a:srgbClr val="FF0000"/>
                </a:solidFill>
              </a:rPr>
              <a:t> </a:t>
            </a:r>
            <a:r>
              <a:rPr lang="fr-FR" sz="2400" dirty="0"/>
              <a:t>(Flexible </a:t>
            </a:r>
            <a:r>
              <a:rPr lang="fr-FR" sz="2400" dirty="0" err="1"/>
              <a:t>Manufacturing</a:t>
            </a:r>
            <a:r>
              <a:rPr lang="fr-FR" sz="2400" dirty="0"/>
              <a:t> System)</a:t>
            </a:r>
          </a:p>
          <a:p>
            <a:pPr marL="1335088" lvl="4" indent="-342900"/>
            <a:r>
              <a:rPr lang="fr-FR" sz="2400" dirty="0"/>
              <a:t>composé de machines CNC (Computer </a:t>
            </a:r>
          </a:p>
          <a:p>
            <a:pPr marL="992188" lvl="4" indent="0">
              <a:buNone/>
            </a:pPr>
            <a:r>
              <a:rPr lang="fr-FR" sz="2400" dirty="0"/>
              <a:t>     </a:t>
            </a:r>
            <a:r>
              <a:rPr lang="fr-FR" sz="2400" dirty="0" err="1"/>
              <a:t>Numerical</a:t>
            </a:r>
            <a:r>
              <a:rPr lang="fr-FR" sz="2400" dirty="0"/>
              <a:t> Control) =&gt; plus chère que DML</a:t>
            </a:r>
          </a:p>
          <a:p>
            <a:pPr marL="1335088" lvl="4" indent="-342900"/>
            <a:r>
              <a:rPr lang="fr-FR" sz="2400" dirty="0"/>
              <a:t>produit une variété de produits </a:t>
            </a:r>
          </a:p>
          <a:p>
            <a:pPr marL="1335088" lvl="4" indent="-342900"/>
            <a:r>
              <a:rPr lang="fr-FR" sz="2400" dirty="0"/>
              <a:t>Désavantage:</a:t>
            </a:r>
          </a:p>
          <a:p>
            <a:pPr marL="1792288" lvl="5" indent="-342900"/>
            <a:r>
              <a:rPr lang="fr-FR" sz="2400" dirty="0"/>
              <a:t>difficile de modifier une machine</a:t>
            </a:r>
          </a:p>
          <a:p>
            <a:pPr marL="1792288" lvl="5" indent="-342900"/>
            <a:r>
              <a:rPr lang="fr-FR" sz="2400" dirty="0"/>
              <a:t>capables de produire n'importe quel </a:t>
            </a:r>
          </a:p>
          <a:p>
            <a:pPr marL="1449388" lvl="5" indent="0">
              <a:buNone/>
            </a:pPr>
            <a:r>
              <a:rPr lang="fr-FR" sz="2400" dirty="0"/>
              <a:t>     produits dont nous n'avons pas besoin</a:t>
            </a:r>
          </a:p>
          <a:p>
            <a:pPr marL="1792288" lvl="5" indent="-342900"/>
            <a:endParaRPr lang="fr-FR" sz="2400" dirty="0"/>
          </a:p>
          <a:p>
            <a:pPr marL="1335088" lvl="4" indent="-342900"/>
            <a:endParaRPr lang="fr-FR" sz="2400" dirty="0"/>
          </a:p>
          <a:p>
            <a:pPr marL="992188" lvl="4" indent="0">
              <a:buNone/>
            </a:pPr>
            <a:endParaRPr lang="en-US" sz="2400" dirty="0">
              <a:solidFill>
                <a:srgbClr val="FF0000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27416" y="4056435"/>
            <a:ext cx="3326384" cy="214470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51935" y="1789889"/>
            <a:ext cx="4225550" cy="15207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664693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dirty="0">
                <a:solidFill>
                  <a:srgbClr val="FF0000"/>
                </a:solidFill>
              </a:rPr>
              <a:t>Les 3 types de systèmes de production(2/2)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rgbClr val="0070C0"/>
                </a:solidFill>
              </a:rPr>
              <a:t>RMS</a:t>
            </a:r>
            <a:r>
              <a:rPr lang="en-US" dirty="0"/>
              <a:t> (Reconfiguration Manufacturing System)</a:t>
            </a:r>
          </a:p>
          <a:p>
            <a:pPr lvl="1"/>
            <a:r>
              <a:rPr lang="fr-FR" dirty="0"/>
              <a:t>Combine le haut débit de production des DML avec la flexibilité des FMS</a:t>
            </a:r>
          </a:p>
          <a:p>
            <a:pPr lvl="1"/>
            <a:r>
              <a:rPr lang="fr-FR" dirty="0"/>
              <a:t>Réactif et capable de réagir efficacement et rapidement aux différents changements possibles.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244431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dirty="0">
                <a:solidFill>
                  <a:srgbClr val="FF0000"/>
                </a:solidFill>
              </a:rPr>
              <a:t>Architectures de contrôle de fabrication (1/3)</a:t>
            </a:r>
            <a:br>
              <a:rPr lang="fr-FR" dirty="0">
                <a:solidFill>
                  <a:srgbClr val="FF0000"/>
                </a:solidFill>
              </a:rPr>
            </a:b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b="1" dirty="0">
                <a:solidFill>
                  <a:srgbClr val="0070C0"/>
                </a:solidFill>
              </a:rPr>
              <a:t>Architecture Hiérarchique </a:t>
            </a:r>
            <a:r>
              <a:rPr lang="fr-FR" dirty="0"/>
              <a:t>(approche centralisé)</a:t>
            </a:r>
          </a:p>
          <a:p>
            <a:pPr lvl="1"/>
            <a:r>
              <a:rPr lang="fr-FR" dirty="0"/>
              <a:t>ordres se transmettent du haut vers le bas</a:t>
            </a:r>
          </a:p>
          <a:p>
            <a:pPr lvl="1"/>
            <a:r>
              <a:rPr lang="fr-FR" dirty="0"/>
              <a:t>informations sur la progression de ces </a:t>
            </a:r>
          </a:p>
          <a:p>
            <a:pPr marL="457200" lvl="1" indent="0">
              <a:buNone/>
            </a:pPr>
            <a:r>
              <a:rPr lang="fr-FR" dirty="0"/>
              <a:t>   ordres ou de l'état du système du bas </a:t>
            </a:r>
          </a:p>
          <a:p>
            <a:pPr marL="457200" lvl="1" indent="0">
              <a:buNone/>
            </a:pPr>
            <a:r>
              <a:rPr lang="fr-FR" dirty="0"/>
              <a:t>   vers le haut</a:t>
            </a:r>
          </a:p>
          <a:p>
            <a:pPr lvl="1"/>
            <a:r>
              <a:rPr lang="fr-FR" dirty="0"/>
              <a:t>Désavantages :</a:t>
            </a:r>
          </a:p>
          <a:p>
            <a:pPr lvl="2"/>
            <a:r>
              <a:rPr lang="fr-FR" sz="2400" dirty="0"/>
              <a:t>Système difficile a modifier</a:t>
            </a:r>
          </a:p>
          <a:p>
            <a:pPr lvl="2"/>
            <a:r>
              <a:rPr lang="fr-FR" sz="2400" dirty="0"/>
              <a:t>modules ne peuvent pas prendre </a:t>
            </a:r>
          </a:p>
          <a:p>
            <a:pPr marL="914400" lvl="2" indent="0">
              <a:buNone/>
            </a:pPr>
            <a:r>
              <a:rPr lang="fr-FR" sz="2400" dirty="0"/>
              <a:t>    l'initiative</a:t>
            </a:r>
          </a:p>
          <a:p>
            <a:pPr lvl="2"/>
            <a:r>
              <a:rPr lang="fr-FR" dirty="0"/>
              <a:t>manque de tolérance aux pannes </a:t>
            </a:r>
            <a:endParaRPr lang="fr-FR" sz="2400" dirty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27933" y="2723988"/>
            <a:ext cx="5119319" cy="40380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387616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13809" y="3194756"/>
            <a:ext cx="4739991" cy="369711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dirty="0">
                <a:solidFill>
                  <a:srgbClr val="FF0000"/>
                </a:solidFill>
              </a:rPr>
              <a:t>Architectures de contrôle de fabrication (2/3)</a:t>
            </a:r>
            <a:br>
              <a:rPr lang="fr-FR" dirty="0">
                <a:solidFill>
                  <a:srgbClr val="FF0000"/>
                </a:solidFill>
              </a:rPr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b="1" dirty="0">
                <a:solidFill>
                  <a:srgbClr val="0070C0"/>
                </a:solidFill>
              </a:rPr>
              <a:t>Architecture </a:t>
            </a:r>
            <a:r>
              <a:rPr lang="fr-FR" b="1" dirty="0" err="1">
                <a:solidFill>
                  <a:srgbClr val="0070C0"/>
                </a:solidFill>
              </a:rPr>
              <a:t>Hétérarchique</a:t>
            </a:r>
            <a:r>
              <a:rPr lang="fr-FR" b="1" dirty="0">
                <a:solidFill>
                  <a:srgbClr val="0070C0"/>
                </a:solidFill>
              </a:rPr>
              <a:t> </a:t>
            </a:r>
            <a:r>
              <a:rPr lang="fr-FR" dirty="0"/>
              <a:t>(approche décentralisé) </a:t>
            </a:r>
          </a:p>
          <a:p>
            <a:pPr lvl="1"/>
            <a:r>
              <a:rPr lang="fr-FR" dirty="0"/>
              <a:t>composée d’entités intelligentes (autonomes)</a:t>
            </a:r>
          </a:p>
          <a:p>
            <a:pPr lvl="1"/>
            <a:r>
              <a:rPr lang="fr-FR" dirty="0"/>
              <a:t>Principe désavantage:</a:t>
            </a:r>
          </a:p>
          <a:p>
            <a:pPr lvl="2"/>
            <a:r>
              <a:rPr lang="fr-FR" dirty="0"/>
              <a:t>L’indépendance des agents limite leur accessibilité </a:t>
            </a:r>
          </a:p>
          <a:p>
            <a:pPr marL="914400" lvl="2" indent="0">
              <a:buNone/>
            </a:pPr>
            <a:r>
              <a:rPr lang="fr-FR" dirty="0"/>
              <a:t>    à l’information globale sur le système </a:t>
            </a:r>
          </a:p>
          <a:p>
            <a:pPr lvl="2"/>
            <a:endParaRPr lang="fr-FR" dirty="0"/>
          </a:p>
          <a:p>
            <a:pPr lvl="2"/>
            <a:endParaRPr lang="fr-FR" dirty="0"/>
          </a:p>
          <a:p>
            <a:pPr lvl="1"/>
            <a:endParaRPr lang="fr-FR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543050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dirty="0">
                <a:solidFill>
                  <a:srgbClr val="FF0000"/>
                </a:solidFill>
              </a:rPr>
              <a:t>Architectures de contrôle de fabrication (3/3)</a:t>
            </a:r>
            <a:br>
              <a:rPr lang="fr-FR" dirty="0">
                <a:solidFill>
                  <a:srgbClr val="FF0000"/>
                </a:solidFill>
              </a:rPr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rgbClr val="0070C0"/>
                </a:solidFill>
              </a:rPr>
              <a:t>Architectures </a:t>
            </a:r>
            <a:r>
              <a:rPr lang="en-US" dirty="0" err="1">
                <a:solidFill>
                  <a:srgbClr val="0070C0"/>
                </a:solidFill>
              </a:rPr>
              <a:t>Holoniques</a:t>
            </a:r>
            <a:r>
              <a:rPr lang="en-US" dirty="0">
                <a:solidFill>
                  <a:srgbClr val="0070C0"/>
                </a:solidFill>
              </a:rPr>
              <a:t> </a:t>
            </a:r>
          </a:p>
          <a:p>
            <a:pPr lvl="1"/>
            <a:r>
              <a:rPr lang="fr-FR" dirty="0"/>
              <a:t>intègre les meilleurs attributs des contrôles hiérarchique et </a:t>
            </a:r>
            <a:r>
              <a:rPr lang="fr-FR" dirty="0" err="1"/>
              <a:t>hétérarchique</a:t>
            </a:r>
            <a:endParaRPr lang="fr-FR" dirty="0"/>
          </a:p>
          <a:p>
            <a:pPr lvl="1"/>
            <a:r>
              <a:rPr lang="fr-FR" dirty="0"/>
              <a:t>a rencontré </a:t>
            </a:r>
            <a:r>
              <a:rPr lang="fr-FR" b="1" dirty="0"/>
              <a:t>le plus de succès</a:t>
            </a:r>
            <a:r>
              <a:rPr lang="fr-FR" dirty="0"/>
              <a:t> dans le monde académique aussi bien qu’industriel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429523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>
                <a:solidFill>
                  <a:srgbClr val="FF0000"/>
                </a:solidFill>
              </a:rPr>
              <a:t>Holonic</a:t>
            </a:r>
            <a:r>
              <a:rPr lang="en-US" b="1" dirty="0">
                <a:solidFill>
                  <a:srgbClr val="FF0000"/>
                </a:solidFill>
              </a:rPr>
              <a:t> Manufacturing System (1/2)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/>
              <a:t>Basé sur l’architecture du système multi-agent</a:t>
            </a:r>
          </a:p>
          <a:p>
            <a:r>
              <a:rPr lang="fr-FR" dirty="0"/>
              <a:t>Holon: autonomes et coopératives</a:t>
            </a:r>
          </a:p>
          <a:p>
            <a:r>
              <a:rPr lang="fr-FR" dirty="0" err="1"/>
              <a:t>Holarchy</a:t>
            </a:r>
            <a:r>
              <a:rPr lang="fr-FR" dirty="0"/>
              <a:t> : la coopération des </a:t>
            </a:r>
            <a:r>
              <a:rPr lang="fr-FR" dirty="0" err="1"/>
              <a:t>holons</a:t>
            </a:r>
            <a:r>
              <a:rPr lang="fr-FR" dirty="0"/>
              <a:t> pour atteindre un objectif précis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599994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687</TotalTime>
  <Words>764</Words>
  <Application>Microsoft Office PowerPoint</Application>
  <PresentationFormat>Widescreen</PresentationFormat>
  <Paragraphs>133</Paragraphs>
  <Slides>17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1" baseType="lpstr">
      <vt:lpstr>Arial</vt:lpstr>
      <vt:lpstr>Calibri</vt:lpstr>
      <vt:lpstr>Calibri Light</vt:lpstr>
      <vt:lpstr>Office Theme</vt:lpstr>
      <vt:lpstr>PowerPoint Presentation</vt:lpstr>
      <vt:lpstr>Intelligent Manufacturing System</vt:lpstr>
      <vt:lpstr>Systéme de Production</vt:lpstr>
      <vt:lpstr>Les 3 types de systèmes de production(1/2) </vt:lpstr>
      <vt:lpstr>Les 3 types de systèmes de production(2/2)</vt:lpstr>
      <vt:lpstr>Architectures de contrôle de fabrication (1/3) </vt:lpstr>
      <vt:lpstr>Architectures de contrôle de fabrication (2/3) </vt:lpstr>
      <vt:lpstr>Architectures de contrôle de fabrication (3/3) </vt:lpstr>
      <vt:lpstr>Holonic Manufacturing System (1/2)</vt:lpstr>
      <vt:lpstr>Holonic Manufacturing System (2/2)</vt:lpstr>
      <vt:lpstr>Service Oriented Holonic Manufacturing System</vt:lpstr>
      <vt:lpstr>PowerPoint Presentation</vt:lpstr>
      <vt:lpstr>Model generation</vt:lpstr>
      <vt:lpstr>Multi Protocol Communication Tool (MPCT)</vt:lpstr>
      <vt:lpstr>Protcol entre HMS et MPCT</vt:lpstr>
      <vt:lpstr>Protocol Handler</vt:lpstr>
      <vt:lpstr>Transformation des messages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Fawzi Azzi</dc:creator>
  <cp:lastModifiedBy>Fawzi Azzi</cp:lastModifiedBy>
  <cp:revision>28</cp:revision>
  <dcterms:created xsi:type="dcterms:W3CDTF">2020-02-12T22:49:31Z</dcterms:created>
  <dcterms:modified xsi:type="dcterms:W3CDTF">2020-02-13T10:17:06Z</dcterms:modified>
</cp:coreProperties>
</file>