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3" r:id="rId16"/>
    <p:sldId id="271" r:id="rId17"/>
    <p:sldId id="272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2112" autoAdjust="0"/>
  </p:normalViewPr>
  <p:slideViewPr>
    <p:cSldViewPr snapToGrid="0">
      <p:cViewPr varScale="1">
        <p:scale>
          <a:sx n="68" d="100"/>
          <a:sy n="68" d="100"/>
        </p:scale>
        <p:origin x="11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72833-E872-495E-9165-0CF0A7C03763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87093-2C02-4B34-9D57-2A10431A7D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724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Avantage Facilite leur </a:t>
            </a:r>
            <a:r>
              <a:rPr lang="fr-FR" dirty="0" err="1"/>
              <a:t>applicabiblité</a:t>
            </a:r>
            <a:r>
              <a:rPr lang="fr-FR" dirty="0"/>
              <a:t> la compréhension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Desavantage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peuvent seulement communiquer avec leur module parent ou enfants.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Solution: Pour résoudre la rigidité de cette architecture de contrôle, l'architecture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hetérarchique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été proposé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87093-2C02-4B34-9D57-2A10431A7DE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408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 la capacité d'adaptation à des situations qui n'ont pas été envisagées auparavant, grâce à des règles de comportement qui leur ont été programmées.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Desavantage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ordres et informations sont échangés via un protocole de négociation entre les entités. Le protocole de négociation le plus connu est le protocole </a:t>
            </a:r>
            <a:r>
              <a:rPr lang="fr-F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Contract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-Net.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vue de cette négociation, basée sur des informations mises à jour en temps-réel et sans aucune connaissance à priori du comportement des autres agents, simplement des offres qu’ils fournissent, 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ces systèmes deviennent tolérants aux aléas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tout en étant toujours capables de trouver une solution faisable, mais généralement pas optimale.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87093-2C02-4B34-9D57-2A10431A7DE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868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Celui</a:t>
            </a:r>
            <a:r>
              <a:rPr lang="en-US" dirty="0"/>
              <a:t> de </a:t>
            </a:r>
            <a:r>
              <a:rPr lang="en-US" dirty="0" err="1"/>
              <a:t>l’hierarchique</a:t>
            </a:r>
            <a:r>
              <a:rPr lang="en-US" dirty="0"/>
              <a:t> : pour la cooperation</a:t>
            </a:r>
          </a:p>
          <a:p>
            <a:r>
              <a:rPr lang="en-US" dirty="0"/>
              <a:t>Et </a:t>
            </a:r>
            <a:r>
              <a:rPr lang="en-US" dirty="0" err="1"/>
              <a:t>celui</a:t>
            </a:r>
            <a:r>
              <a:rPr lang="en-US" dirty="0"/>
              <a:t> </a:t>
            </a:r>
            <a:r>
              <a:rPr lang="en-US" dirty="0" err="1"/>
              <a:t>dde</a:t>
            </a:r>
            <a:r>
              <a:rPr lang="en-US" dirty="0"/>
              <a:t> </a:t>
            </a:r>
            <a:r>
              <a:rPr lang="en-US" dirty="0" err="1"/>
              <a:t>l’heterarchique</a:t>
            </a:r>
            <a:r>
              <a:rPr lang="en-US" dirty="0"/>
              <a:t> pour </a:t>
            </a:r>
            <a:r>
              <a:rPr lang="en-US" dirty="0" err="1"/>
              <a:t>l’autaunomité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87093-2C02-4B34-9D57-2A10431A7DE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420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holon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 un cas particulier (type spécifique) d’un agent. Alors que l’ agent est une simple entité logicielle, le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holon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peut se composé (Fig.1) à la fois d'une partie de traitement de l'information (composant logiciel : opération de coordination, ordres des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clients,etc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.) et d'une partie optionnelle qui concerne le traitement physique (composant matériel : produits,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resources,etc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.)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Autonomes : (capables de survivre aux perturbations et au situations anormales)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Coopératives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pour transformer, transporter, stocker et / ou valider des informations et des objets physiques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87093-2C02-4B34-9D57-2A10431A7DE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448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Elle est la plus référencée dans la littérature scientifique et est souvent à la base des architectures émergentes comme étant la plus générique.</a:t>
            </a:r>
          </a:p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PH: contient toutes les informations sur le produit et les procédures qu’il doit subir pendant son cycle de vie 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RH: donne la capacité de production aux autres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holons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OH: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charge de la gestion de l'exécution du processus.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87093-2C02-4B34-9D57-2A10431A7DE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3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Pour avoir une idée plus précise du processus exécuté lorsqu’un message est détecté par le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coordinator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: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1. Interrogation de l’entité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ConfigurationManager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pour extraire les propriétés du protocole qui va ensuite devoir transmettre ce message.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2. Le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Coordinator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utilise ces données afin de charger le bon protocole depuis l’entité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ComProtocolLoader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3. Lancement d’un processus gérant ce nouveau protocole grâce à l’entité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ProtocolFactory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87093-2C02-4B34-9D57-2A10431A7DE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55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XSLT: permet de modifier une structure XML en utilisant des fichiers non compilés. C'est-à-dire que la logique de transformation peut se trouver en dehors du code source de notre programme et être modifier au besoin.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87093-2C02-4B34-9D57-2A10431A7DE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519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794-715F-418B-9C47-1FEDEF1AE563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5F2A6-0123-424C-A817-FA69023D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812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794-715F-418B-9C47-1FEDEF1AE563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5F2A6-0123-424C-A817-FA69023D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212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794-715F-418B-9C47-1FEDEF1AE563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5F2A6-0123-424C-A817-FA69023D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95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794-715F-418B-9C47-1FEDEF1AE563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5F2A6-0123-424C-A817-FA69023D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808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794-715F-418B-9C47-1FEDEF1AE563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5F2A6-0123-424C-A817-FA69023D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293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794-715F-418B-9C47-1FEDEF1AE563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5F2A6-0123-424C-A817-FA69023D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67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794-715F-418B-9C47-1FEDEF1AE563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5F2A6-0123-424C-A817-FA69023D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657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794-715F-418B-9C47-1FEDEF1AE563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5F2A6-0123-424C-A817-FA69023D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74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794-715F-418B-9C47-1FEDEF1AE563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5F2A6-0123-424C-A817-FA69023D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040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794-715F-418B-9C47-1FEDEF1AE563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5F2A6-0123-424C-A817-FA69023D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282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61794-715F-418B-9C47-1FEDEF1AE563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5F2A6-0123-424C-A817-FA69023D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20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61794-715F-418B-9C47-1FEDEF1AE563}" type="datetimeFigureOut">
              <a:rPr lang="en-US" smtClean="0"/>
              <a:t>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5F2A6-0123-424C-A817-FA69023D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429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960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Holonic</a:t>
            </a:r>
            <a:r>
              <a:rPr lang="en-US" b="1" dirty="0">
                <a:solidFill>
                  <a:srgbClr val="FF0000"/>
                </a:solidFill>
              </a:rPr>
              <a:t> Manufacturing System (2/2)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PROSA</a:t>
            </a:r>
            <a:r>
              <a:rPr lang="en-US" dirty="0"/>
              <a:t> </a:t>
            </a:r>
            <a:r>
              <a:rPr lang="fr-FR" dirty="0"/>
              <a:t>(Product-Resource-</a:t>
            </a:r>
            <a:r>
              <a:rPr lang="fr-FR" dirty="0" err="1"/>
              <a:t>Order</a:t>
            </a:r>
            <a:r>
              <a:rPr lang="fr-FR" dirty="0"/>
              <a:t>-Staff Architecture)</a:t>
            </a:r>
          </a:p>
          <a:p>
            <a:pPr lvl="1"/>
            <a:r>
              <a:rPr lang="fr-FR" dirty="0"/>
              <a:t>Architecture de référence pour HMS</a:t>
            </a:r>
          </a:p>
          <a:p>
            <a:pPr lvl="1"/>
            <a:r>
              <a:rPr lang="fr-FR" dirty="0"/>
              <a:t>se compose de 3 types de </a:t>
            </a:r>
            <a:r>
              <a:rPr lang="fr-FR" dirty="0" err="1"/>
              <a:t>holons</a:t>
            </a:r>
            <a:r>
              <a:rPr lang="fr-FR" dirty="0"/>
              <a:t> basiques</a:t>
            </a:r>
          </a:p>
          <a:p>
            <a:pPr lvl="2"/>
            <a:r>
              <a:rPr lang="fr-FR" dirty="0"/>
              <a:t>Product </a:t>
            </a:r>
            <a:r>
              <a:rPr lang="fr-FR" dirty="0" err="1"/>
              <a:t>Holons</a:t>
            </a:r>
            <a:r>
              <a:rPr lang="fr-FR" dirty="0"/>
              <a:t> </a:t>
            </a:r>
          </a:p>
          <a:p>
            <a:pPr lvl="2"/>
            <a:r>
              <a:rPr lang="fr-FR" dirty="0"/>
              <a:t>Resource </a:t>
            </a:r>
            <a:r>
              <a:rPr lang="fr-FR" dirty="0" err="1"/>
              <a:t>holons</a:t>
            </a:r>
            <a:r>
              <a:rPr lang="fr-FR" dirty="0"/>
              <a:t> </a:t>
            </a:r>
          </a:p>
          <a:p>
            <a:pPr lvl="2"/>
            <a:r>
              <a:rPr lang="fr-FR" dirty="0" err="1"/>
              <a:t>Order</a:t>
            </a:r>
            <a:r>
              <a:rPr lang="fr-FR" dirty="0"/>
              <a:t> </a:t>
            </a:r>
            <a:r>
              <a:rPr lang="fr-FR" dirty="0" err="1"/>
              <a:t>holons</a:t>
            </a:r>
            <a:r>
              <a:rPr lang="fr-FR" dirty="0"/>
              <a:t> </a:t>
            </a:r>
          </a:p>
          <a:p>
            <a:pPr marL="631825" lvl="2" indent="90488">
              <a:buNone/>
            </a:pPr>
            <a:r>
              <a:rPr lang="fr-FR" dirty="0"/>
              <a:t>Et de Staff </a:t>
            </a:r>
            <a:r>
              <a:rPr lang="fr-FR" dirty="0" err="1"/>
              <a:t>holons</a:t>
            </a:r>
            <a:r>
              <a:rPr lang="fr-FR" dirty="0"/>
              <a:t> (</a:t>
            </a:r>
            <a:r>
              <a:rPr lang="fr-FR" dirty="0" err="1"/>
              <a:t>optionel</a:t>
            </a:r>
            <a:r>
              <a:rPr lang="fr-FR" dirty="0"/>
              <a:t>) </a:t>
            </a:r>
          </a:p>
          <a:p>
            <a:pPr lvl="1"/>
            <a:endParaRPr lang="fr-FR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4367" y="2720623"/>
            <a:ext cx="4641426" cy="345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71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Service Oriented </a:t>
            </a:r>
            <a:r>
              <a:rPr lang="en-US" b="1" dirty="0" err="1">
                <a:solidFill>
                  <a:srgbClr val="FF0000"/>
                </a:solidFill>
              </a:rPr>
              <a:t>Holonic</a:t>
            </a:r>
            <a:r>
              <a:rPr lang="en-US" b="1" dirty="0">
                <a:solidFill>
                  <a:srgbClr val="FF0000"/>
                </a:solidFill>
              </a:rPr>
              <a:t> Manufacturing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endParaRPr lang="en-US" b="1" dirty="0"/>
          </a:p>
          <a:p>
            <a:r>
              <a:rPr lang="en-US" b="1" dirty="0"/>
              <a:t>SOA</a:t>
            </a:r>
            <a:r>
              <a:rPr lang="en-US" dirty="0"/>
              <a:t> (Service Oriented Architecture)</a:t>
            </a:r>
          </a:p>
          <a:p>
            <a:pPr lvl="1"/>
            <a:r>
              <a:rPr lang="fr-FR" dirty="0"/>
              <a:t>une forme d'architecture de médiane</a:t>
            </a:r>
          </a:p>
          <a:p>
            <a:pPr lvl="1"/>
            <a:r>
              <a:rPr lang="fr-FR" dirty="0"/>
              <a:t>consiste essentiellement en une collection de services qui interagissent et communiquent entre eux</a:t>
            </a:r>
          </a:p>
          <a:p>
            <a:pPr lvl="1"/>
            <a:r>
              <a:rPr lang="fr-FR" dirty="0"/>
              <a:t>met en œuvre des </a:t>
            </a:r>
            <a:r>
              <a:rPr lang="fr-FR" b="1" dirty="0"/>
              <a:t>services:</a:t>
            </a:r>
          </a:p>
          <a:p>
            <a:pPr lvl="2"/>
            <a:r>
              <a:rPr lang="en-US" dirty="0"/>
              <a:t>format </a:t>
            </a:r>
            <a:r>
              <a:rPr lang="en-US" dirty="0" err="1"/>
              <a:t>d'échange</a:t>
            </a:r>
            <a:r>
              <a:rPr lang="en-US" dirty="0"/>
              <a:t> pivot ( le plus </a:t>
            </a:r>
            <a:r>
              <a:rPr lang="en-US" dirty="0" err="1"/>
              <a:t>souvent</a:t>
            </a:r>
            <a:r>
              <a:rPr lang="en-US" dirty="0"/>
              <a:t> XML, JSON)</a:t>
            </a:r>
          </a:p>
          <a:p>
            <a:pPr lvl="2"/>
            <a:r>
              <a:rPr lang="fr-FR" dirty="0"/>
              <a:t>utilisation d'une couche d'interface interopérable (service web)</a:t>
            </a:r>
          </a:p>
          <a:p>
            <a:pPr lvl="2"/>
            <a:endParaRPr lang="fr-FR" dirty="0"/>
          </a:p>
          <a:p>
            <a:pPr marL="228600" lvl="2"/>
            <a:r>
              <a:rPr lang="fr-FR" b="1" dirty="0"/>
              <a:t>SOHMS : </a:t>
            </a:r>
            <a:r>
              <a:rPr lang="fr-FR" dirty="0" err="1"/>
              <a:t>integration</a:t>
            </a:r>
            <a:r>
              <a:rPr lang="fr-FR" dirty="0"/>
              <a:t> de SOA avec HMS</a:t>
            </a:r>
            <a:endParaRPr lang="fr-FR" b="1" dirty="0"/>
          </a:p>
          <a:p>
            <a:pPr lvl="2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9706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4667" y="2138717"/>
            <a:ext cx="9184114" cy="434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10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generation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Plusieurs approches ont réussi à créer SOHMS</a:t>
            </a:r>
          </a:p>
          <a:p>
            <a:r>
              <a:rPr lang="fr-FR" dirty="0"/>
              <a:t>Cependant, y en as des limitations:</a:t>
            </a:r>
          </a:p>
          <a:p>
            <a:pPr lvl="1"/>
            <a:r>
              <a:rPr lang="fr-FR" dirty="0"/>
              <a:t>difficilement adaptable et reconfigurable à différents contextes (ressources, atelier ...).</a:t>
            </a:r>
          </a:p>
          <a:p>
            <a:pPr lvl="1"/>
            <a:r>
              <a:rPr lang="en-US" dirty="0"/>
              <a:t>Abstraction</a:t>
            </a:r>
          </a:p>
          <a:p>
            <a:pPr lvl="1"/>
            <a:r>
              <a:rPr lang="en-US" dirty="0"/>
              <a:t>Maintenance and Evolution</a:t>
            </a:r>
          </a:p>
          <a:p>
            <a:pPr lvl="1"/>
            <a:r>
              <a:rPr lang="en-US" dirty="0"/>
              <a:t>Verification</a:t>
            </a:r>
          </a:p>
          <a:p>
            <a:pPr lvl="1"/>
            <a:r>
              <a:rPr lang="en-US" dirty="0"/>
              <a:t>Adaptability and Reuse</a:t>
            </a:r>
          </a:p>
        </p:txBody>
      </p:sp>
    </p:spTree>
    <p:extLst>
      <p:ext uri="{BB962C8B-B14F-4D97-AF65-F5344CB8AC3E}">
        <p14:creationId xmlns:p14="http://schemas.microsoft.com/office/powerpoint/2010/main" val="1303938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Multi Protocol Communication Tool (MPCT)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6957"/>
            <a:ext cx="10515600" cy="5032375"/>
          </a:xfrm>
        </p:spPr>
        <p:txBody>
          <a:bodyPr/>
          <a:lstStyle/>
          <a:p>
            <a:r>
              <a:rPr lang="en-US" dirty="0"/>
              <a:t>MPCT </a:t>
            </a:r>
            <a:r>
              <a:rPr lang="en-US" dirty="0" err="1"/>
              <a:t>est</a:t>
            </a:r>
            <a:r>
              <a:rPr lang="en-US" dirty="0"/>
              <a:t> un protocol </a:t>
            </a:r>
            <a:r>
              <a:rPr lang="en-US" dirty="0" err="1"/>
              <a:t>générique</a:t>
            </a:r>
            <a:endParaRPr lang="en-US" dirty="0"/>
          </a:p>
          <a:p>
            <a:pPr lvl="1"/>
            <a:r>
              <a:rPr lang="en-US" dirty="0"/>
              <a:t>Communique avec </a:t>
            </a:r>
            <a:r>
              <a:rPr lang="en-US" dirty="0" err="1"/>
              <a:t>SoHMS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Redistribue</a:t>
            </a:r>
            <a:r>
              <a:rPr lang="en-US" dirty="0"/>
              <a:t> les communications </a:t>
            </a:r>
            <a:r>
              <a:rPr lang="en-US" dirty="0" err="1"/>
              <a:t>vers</a:t>
            </a:r>
            <a:r>
              <a:rPr lang="en-US" dirty="0"/>
              <a:t> la bonne resource avec le bon </a:t>
            </a:r>
            <a:r>
              <a:rPr lang="en-US" dirty="0" err="1"/>
              <a:t>protocole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755" y="2798504"/>
            <a:ext cx="7091186" cy="372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913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Protcol</a:t>
            </a:r>
            <a:r>
              <a:rPr lang="en-US" b="1" dirty="0">
                <a:solidFill>
                  <a:srgbClr val="FF0000"/>
                </a:solidFill>
              </a:rPr>
              <a:t> entre HMS et MPCT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Protcol</a:t>
            </a:r>
            <a:r>
              <a:rPr lang="en-US" dirty="0"/>
              <a:t> Socket entre HMS et MPCT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505" y="2519363"/>
            <a:ext cx="33909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85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Protocol Handler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17480" y="1690688"/>
            <a:ext cx="8210342" cy="5009874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1486957"/>
            <a:ext cx="10515600" cy="5032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lvl="1" indent="180975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290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2902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Transformation des messages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6000"/>
            <a:ext cx="11128022" cy="584200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XSLT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325738"/>
            <a:ext cx="9820275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930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651" y="257330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</a:rPr>
              <a:t>Intelligent Manufacturing System</a:t>
            </a:r>
          </a:p>
        </p:txBody>
      </p:sp>
    </p:spTree>
    <p:extLst>
      <p:ext uri="{BB962C8B-B14F-4D97-AF65-F5344CB8AC3E}">
        <p14:creationId xmlns:p14="http://schemas.microsoft.com/office/powerpoint/2010/main" val="297543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Systéme</a:t>
            </a:r>
            <a:r>
              <a:rPr lang="en-US" b="1" dirty="0">
                <a:solidFill>
                  <a:srgbClr val="FF0000"/>
                </a:solidFill>
              </a:rPr>
              <a:t> de Production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Clients demandent de plus en plus des produits personnalisés, en bon qualité et pas chère</a:t>
            </a:r>
          </a:p>
          <a:p>
            <a:r>
              <a:rPr lang="fr-FR" dirty="0"/>
              <a:t>défis du secteur de fabrication sont :</a:t>
            </a:r>
          </a:p>
          <a:p>
            <a:pPr lvl="1"/>
            <a:r>
              <a:rPr lang="fr-FR" dirty="0"/>
              <a:t>Coopération interentreprises</a:t>
            </a:r>
          </a:p>
          <a:p>
            <a:pPr lvl="1"/>
            <a:r>
              <a:rPr lang="fr-FR" dirty="0"/>
              <a:t>Environnements hétérogènes</a:t>
            </a:r>
          </a:p>
          <a:p>
            <a:pPr lvl="1"/>
            <a:r>
              <a:rPr lang="fr-FR" dirty="0"/>
              <a:t>Agilité par l'adaptabilité et la </a:t>
            </a:r>
            <a:r>
              <a:rPr lang="fr-FR" dirty="0" err="1"/>
              <a:t>reconfigurabilité</a:t>
            </a:r>
            <a:endParaRPr lang="fr-FR" dirty="0"/>
          </a:p>
          <a:p>
            <a:pPr lvl="1"/>
            <a:r>
              <a:rPr lang="fr-FR" dirty="0"/>
              <a:t>Évolutivité en ajoutant des ressources sans perturber les opérations</a:t>
            </a:r>
            <a:endParaRPr lang="fr-FR" sz="2000" dirty="0"/>
          </a:p>
          <a:p>
            <a:pPr lvl="1"/>
            <a:r>
              <a:rPr lang="fr-FR" dirty="0"/>
              <a:t>Tolérance aux pannes</a:t>
            </a:r>
            <a:r>
              <a:rPr lang="fr-FR" sz="1400" dirty="0"/>
              <a:t> </a:t>
            </a:r>
            <a:endParaRPr lang="fr-FR" sz="2400" dirty="0"/>
          </a:p>
          <a:p>
            <a:pPr lvl="1"/>
            <a:endParaRPr lang="fr-FR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087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8100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Les 3 types de systèmes de production(1/2)</a:t>
            </a:r>
            <a:br>
              <a:rPr lang="fr-F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5773"/>
            <a:ext cx="10515600" cy="5812227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Système</a:t>
            </a:r>
            <a:r>
              <a:rPr lang="en-US" dirty="0"/>
              <a:t> de Production </a:t>
            </a:r>
            <a:r>
              <a:rPr lang="en-US" dirty="0" err="1"/>
              <a:t>Traditionel</a:t>
            </a:r>
            <a:endParaRPr lang="en-US" dirty="0"/>
          </a:p>
          <a:p>
            <a:pPr lvl="1"/>
            <a:r>
              <a:rPr lang="en-US" dirty="0">
                <a:solidFill>
                  <a:srgbClr val="0070C0"/>
                </a:solidFill>
              </a:rPr>
              <a:t>DML</a:t>
            </a:r>
            <a:r>
              <a:rPr lang="en-US" dirty="0"/>
              <a:t> (Dedicated Manufacturing Lines)</a:t>
            </a:r>
          </a:p>
          <a:p>
            <a:pPr lvl="2"/>
            <a:r>
              <a:rPr lang="fr-FR" dirty="0"/>
              <a:t>produit un type unique de produits à un haut </a:t>
            </a:r>
          </a:p>
          <a:p>
            <a:pPr marL="914400" lvl="2" indent="0">
              <a:buNone/>
            </a:pPr>
            <a:r>
              <a:rPr lang="fr-FR" dirty="0"/>
              <a:t>    rythme de productivité</a:t>
            </a:r>
          </a:p>
          <a:p>
            <a:pPr lvl="2"/>
            <a:r>
              <a:rPr lang="fr-FR" dirty="0"/>
              <a:t>Désavantage:</a:t>
            </a:r>
          </a:p>
          <a:p>
            <a:pPr lvl="3"/>
            <a:r>
              <a:rPr lang="fr-FR" dirty="0"/>
              <a:t>ces lignes ne sont pas conçues pour être </a:t>
            </a:r>
          </a:p>
          <a:p>
            <a:pPr marL="1371600" lvl="3" indent="0">
              <a:buNone/>
            </a:pPr>
            <a:r>
              <a:rPr lang="fr-FR" dirty="0"/>
              <a:t>     modifiables=&gt; difficile de produire des </a:t>
            </a:r>
          </a:p>
          <a:p>
            <a:pPr marL="1371600" lvl="3" indent="0">
              <a:spcAft>
                <a:spcPts val="1200"/>
              </a:spcAft>
              <a:buNone/>
            </a:pPr>
            <a:r>
              <a:rPr lang="fr-FR" dirty="0"/>
              <a:t>     nouveaux produits</a:t>
            </a:r>
          </a:p>
          <a:p>
            <a:pPr marL="820738" lvl="3" indent="-285750">
              <a:spcAft>
                <a:spcPts val="1200"/>
              </a:spcAft>
            </a:pPr>
            <a:r>
              <a:rPr lang="fr-FR" sz="2400" dirty="0">
                <a:solidFill>
                  <a:srgbClr val="0070C0"/>
                </a:solidFill>
              </a:rPr>
              <a:t>FMS</a:t>
            </a: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dirty="0"/>
              <a:t>(Flexible </a:t>
            </a:r>
            <a:r>
              <a:rPr lang="fr-FR" sz="2400" dirty="0" err="1"/>
              <a:t>Manufacturing</a:t>
            </a:r>
            <a:r>
              <a:rPr lang="fr-FR" sz="2400" dirty="0"/>
              <a:t> System)</a:t>
            </a:r>
          </a:p>
          <a:p>
            <a:pPr marL="1335088" lvl="4" indent="-342900"/>
            <a:r>
              <a:rPr lang="fr-FR" sz="2400" dirty="0"/>
              <a:t>composé de machines CNC (Computer </a:t>
            </a:r>
          </a:p>
          <a:p>
            <a:pPr marL="992188" lvl="4" indent="0">
              <a:buNone/>
            </a:pPr>
            <a:r>
              <a:rPr lang="fr-FR" sz="2400" dirty="0"/>
              <a:t>     </a:t>
            </a:r>
            <a:r>
              <a:rPr lang="fr-FR" sz="2400" dirty="0" err="1"/>
              <a:t>Numerical</a:t>
            </a:r>
            <a:r>
              <a:rPr lang="fr-FR" sz="2400" dirty="0"/>
              <a:t> Control) =&gt; plus chère que DML</a:t>
            </a:r>
          </a:p>
          <a:p>
            <a:pPr marL="1335088" lvl="4" indent="-342900"/>
            <a:r>
              <a:rPr lang="fr-FR" sz="2400" dirty="0"/>
              <a:t>produit une variété de produits </a:t>
            </a:r>
          </a:p>
          <a:p>
            <a:pPr marL="1335088" lvl="4" indent="-342900"/>
            <a:r>
              <a:rPr lang="fr-FR" sz="2400" dirty="0"/>
              <a:t>Désavantage:</a:t>
            </a:r>
          </a:p>
          <a:p>
            <a:pPr marL="1792288" lvl="5" indent="-342900"/>
            <a:r>
              <a:rPr lang="fr-FR" sz="2400" dirty="0"/>
              <a:t>difficile de modifier une machine</a:t>
            </a:r>
          </a:p>
          <a:p>
            <a:pPr marL="1792288" lvl="5" indent="-342900"/>
            <a:r>
              <a:rPr lang="fr-FR" sz="2400" dirty="0"/>
              <a:t>capables de produire n'importe quel </a:t>
            </a:r>
          </a:p>
          <a:p>
            <a:pPr marL="1449388" lvl="5" indent="0">
              <a:buNone/>
            </a:pPr>
            <a:r>
              <a:rPr lang="fr-FR" sz="2400" dirty="0"/>
              <a:t>     produits dont nous n'avons pas besoin</a:t>
            </a:r>
          </a:p>
          <a:p>
            <a:pPr marL="1792288" lvl="5" indent="-342900"/>
            <a:endParaRPr lang="fr-FR" sz="2400" dirty="0"/>
          </a:p>
          <a:p>
            <a:pPr marL="1335088" lvl="4" indent="-342900"/>
            <a:endParaRPr lang="fr-FR" sz="2400" dirty="0"/>
          </a:p>
          <a:p>
            <a:pPr marL="992188" lvl="4" indent="0">
              <a:buNone/>
            </a:pP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7416" y="4056435"/>
            <a:ext cx="3326384" cy="21447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1935" y="1789889"/>
            <a:ext cx="4225550" cy="152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646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Les 3 types de systèmes de production(2/2)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RMS</a:t>
            </a:r>
            <a:r>
              <a:rPr lang="en-US" dirty="0"/>
              <a:t> (Reconfiguration Manufacturing System)</a:t>
            </a:r>
          </a:p>
          <a:p>
            <a:pPr lvl="1"/>
            <a:r>
              <a:rPr lang="fr-FR" dirty="0"/>
              <a:t>Combine le haut débit de production des DML avec la flexibilité des FMS</a:t>
            </a:r>
          </a:p>
          <a:p>
            <a:pPr lvl="1"/>
            <a:r>
              <a:rPr lang="fr-FR" dirty="0"/>
              <a:t>Réactif et capable de réagir efficacement et rapidement aux différents changements possibles.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444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Architectures de contrôle de fabrication (1/3)</a:t>
            </a:r>
            <a:br>
              <a:rPr lang="fr-FR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Architecture Hiérarchique </a:t>
            </a:r>
            <a:r>
              <a:rPr lang="fr-FR" dirty="0"/>
              <a:t>(approche centralisé)</a:t>
            </a:r>
          </a:p>
          <a:p>
            <a:pPr lvl="1"/>
            <a:r>
              <a:rPr lang="fr-FR" dirty="0"/>
              <a:t>ordres se transmettent du haut vers le bas</a:t>
            </a:r>
          </a:p>
          <a:p>
            <a:pPr lvl="1"/>
            <a:r>
              <a:rPr lang="fr-FR" dirty="0"/>
              <a:t>informations sur la progression de ces </a:t>
            </a:r>
          </a:p>
          <a:p>
            <a:pPr marL="457200" lvl="1" indent="0">
              <a:buNone/>
            </a:pPr>
            <a:r>
              <a:rPr lang="fr-FR" dirty="0"/>
              <a:t>   ordres ou de l'état du système du bas </a:t>
            </a:r>
          </a:p>
          <a:p>
            <a:pPr marL="457200" lvl="1" indent="0">
              <a:buNone/>
            </a:pPr>
            <a:r>
              <a:rPr lang="fr-FR" dirty="0"/>
              <a:t>   vers le haut</a:t>
            </a:r>
          </a:p>
          <a:p>
            <a:pPr lvl="1"/>
            <a:r>
              <a:rPr lang="fr-FR" dirty="0"/>
              <a:t>Désavantages :</a:t>
            </a:r>
          </a:p>
          <a:p>
            <a:pPr lvl="2"/>
            <a:r>
              <a:rPr lang="fr-FR" sz="2400" dirty="0"/>
              <a:t>Système difficile a modifier</a:t>
            </a:r>
          </a:p>
          <a:p>
            <a:pPr lvl="2"/>
            <a:r>
              <a:rPr lang="fr-FR" sz="2400" dirty="0"/>
              <a:t>modules ne peuvent pas prendre </a:t>
            </a:r>
          </a:p>
          <a:p>
            <a:pPr marL="914400" lvl="2" indent="0">
              <a:buNone/>
            </a:pPr>
            <a:r>
              <a:rPr lang="fr-FR" sz="2400" dirty="0"/>
              <a:t>    l'initiative</a:t>
            </a:r>
          </a:p>
          <a:p>
            <a:pPr lvl="2"/>
            <a:r>
              <a:rPr lang="fr-FR" dirty="0"/>
              <a:t>manque de tolérance aux pannes </a:t>
            </a:r>
            <a:endParaRPr lang="fr-FR" sz="24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933" y="2723988"/>
            <a:ext cx="5119319" cy="403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876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809" y="3194756"/>
            <a:ext cx="4739991" cy="36971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Architectures de contrôle de fabrication (2/3)</a:t>
            </a:r>
            <a:br>
              <a:rPr lang="fr-FR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Architecture </a:t>
            </a:r>
            <a:r>
              <a:rPr lang="fr-FR" b="1" dirty="0" err="1">
                <a:solidFill>
                  <a:srgbClr val="0070C0"/>
                </a:solidFill>
              </a:rPr>
              <a:t>Hétérarchique</a:t>
            </a:r>
            <a:r>
              <a:rPr lang="fr-FR" b="1" dirty="0">
                <a:solidFill>
                  <a:srgbClr val="0070C0"/>
                </a:solidFill>
              </a:rPr>
              <a:t> </a:t>
            </a:r>
            <a:r>
              <a:rPr lang="fr-FR" dirty="0"/>
              <a:t>(approche décentralisé) </a:t>
            </a:r>
          </a:p>
          <a:p>
            <a:pPr lvl="1"/>
            <a:r>
              <a:rPr lang="fr-FR" dirty="0"/>
              <a:t>composée d’entités intelligentes (autonomes)</a:t>
            </a:r>
          </a:p>
          <a:p>
            <a:pPr lvl="1"/>
            <a:r>
              <a:rPr lang="fr-FR" dirty="0"/>
              <a:t>Principe désavantage:</a:t>
            </a:r>
          </a:p>
          <a:p>
            <a:pPr lvl="2"/>
            <a:r>
              <a:rPr lang="fr-FR" dirty="0"/>
              <a:t>L’indépendance des agents limite leur accessibilité </a:t>
            </a:r>
          </a:p>
          <a:p>
            <a:pPr marL="914400" lvl="2" indent="0">
              <a:buNone/>
            </a:pPr>
            <a:r>
              <a:rPr lang="fr-FR" dirty="0"/>
              <a:t>    à l’information globale sur le système </a:t>
            </a:r>
          </a:p>
          <a:p>
            <a:pPr lvl="2"/>
            <a:endParaRPr lang="fr-FR" dirty="0"/>
          </a:p>
          <a:p>
            <a:pPr lvl="2"/>
            <a:endParaRPr lang="fr-FR" dirty="0"/>
          </a:p>
          <a:p>
            <a:pPr lvl="1"/>
            <a:endParaRPr lang="fr-FR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430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Architectures de contrôle de fabrication (3/3)</a:t>
            </a:r>
            <a:br>
              <a:rPr lang="fr-FR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Architectures </a:t>
            </a:r>
            <a:r>
              <a:rPr lang="en-US" dirty="0" err="1">
                <a:solidFill>
                  <a:srgbClr val="0070C0"/>
                </a:solidFill>
              </a:rPr>
              <a:t>Holoniques</a:t>
            </a:r>
            <a:r>
              <a:rPr lang="en-US" dirty="0">
                <a:solidFill>
                  <a:srgbClr val="0070C0"/>
                </a:solidFill>
              </a:rPr>
              <a:t> </a:t>
            </a:r>
          </a:p>
          <a:p>
            <a:pPr lvl="1"/>
            <a:r>
              <a:rPr lang="fr-FR" dirty="0"/>
              <a:t>intègre les meilleurs attributs des contrôles hiérarchique et </a:t>
            </a:r>
            <a:r>
              <a:rPr lang="fr-FR" dirty="0" err="1"/>
              <a:t>hétérarchique</a:t>
            </a:r>
            <a:endParaRPr lang="fr-FR" dirty="0"/>
          </a:p>
          <a:p>
            <a:pPr lvl="1"/>
            <a:r>
              <a:rPr lang="fr-FR" dirty="0"/>
              <a:t>a rencontré </a:t>
            </a:r>
            <a:r>
              <a:rPr lang="fr-FR" b="1" dirty="0"/>
              <a:t>le plus de succès</a:t>
            </a:r>
            <a:r>
              <a:rPr lang="fr-FR" dirty="0"/>
              <a:t> dans le monde académique aussi bien qu’industriel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295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Holonic</a:t>
            </a:r>
            <a:r>
              <a:rPr lang="en-US" b="1" dirty="0">
                <a:solidFill>
                  <a:srgbClr val="FF0000"/>
                </a:solidFill>
              </a:rPr>
              <a:t> Manufacturing System (1/2)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Basé sur l’architecture du système multi-agent</a:t>
            </a:r>
          </a:p>
          <a:p>
            <a:r>
              <a:rPr lang="fr-FR" dirty="0"/>
              <a:t>Holon: autonomes et coopératives</a:t>
            </a:r>
          </a:p>
          <a:p>
            <a:r>
              <a:rPr lang="fr-FR" dirty="0" err="1"/>
              <a:t>Holarchy</a:t>
            </a:r>
            <a:r>
              <a:rPr lang="fr-FR" dirty="0"/>
              <a:t> : la coopération des </a:t>
            </a:r>
            <a:r>
              <a:rPr lang="fr-FR" dirty="0" err="1"/>
              <a:t>holons</a:t>
            </a:r>
            <a:r>
              <a:rPr lang="fr-FR" dirty="0"/>
              <a:t> pour atteindre un objectif précis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999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764</Words>
  <Application>Microsoft Office PowerPoint</Application>
  <PresentationFormat>Widescreen</PresentationFormat>
  <Paragraphs>133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Intelligent Manufacturing System</vt:lpstr>
      <vt:lpstr>Systéme de Production</vt:lpstr>
      <vt:lpstr>Les 3 types de systèmes de production(1/2) </vt:lpstr>
      <vt:lpstr>Les 3 types de systèmes de production(2/2)</vt:lpstr>
      <vt:lpstr>Architectures de contrôle de fabrication (1/3) </vt:lpstr>
      <vt:lpstr>Architectures de contrôle de fabrication (2/3) </vt:lpstr>
      <vt:lpstr>Architectures de contrôle de fabrication (3/3) </vt:lpstr>
      <vt:lpstr>Holonic Manufacturing System (1/2)</vt:lpstr>
      <vt:lpstr>Holonic Manufacturing System (2/2)</vt:lpstr>
      <vt:lpstr>Service Oriented Holonic Manufacturing System</vt:lpstr>
      <vt:lpstr>PowerPoint Presentation</vt:lpstr>
      <vt:lpstr>Model generation</vt:lpstr>
      <vt:lpstr>Multi Protocol Communication Tool (MPCT)</vt:lpstr>
      <vt:lpstr>Protcol entre HMS et MPCT</vt:lpstr>
      <vt:lpstr>Protocol Handler</vt:lpstr>
      <vt:lpstr>Transformation des messages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Fawzi Azzi</dc:creator>
  <cp:lastModifiedBy>Fawzi Azzi</cp:lastModifiedBy>
  <cp:revision>28</cp:revision>
  <dcterms:created xsi:type="dcterms:W3CDTF">2020-02-12T22:49:31Z</dcterms:created>
  <dcterms:modified xsi:type="dcterms:W3CDTF">2020-02-13T10:17:06Z</dcterms:modified>
</cp:coreProperties>
</file>