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age titre" id="{C37F7A8E-141E-49B5-9596-D0159E564172}">
          <p14:sldIdLst/>
        </p14:section>
        <p14:section name="paragraphe" id="{E75B4654-2396-4C0B-B74D-5BD1EC8B157F}">
          <p14:sldIdLst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1" autoAdjust="0"/>
    <p:restoredTop sz="94375"/>
  </p:normalViewPr>
  <p:slideViewPr>
    <p:cSldViewPr>
      <p:cViewPr varScale="1">
        <p:scale>
          <a:sx n="67" d="100"/>
          <a:sy n="67" d="100"/>
        </p:scale>
        <p:origin x="126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388DC-CDEB-42B9-856A-754736EA39BE}" type="datetimeFigureOut">
              <a:rPr lang="fr-FR" smtClean="0"/>
              <a:t>21/02/2024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EE43B-2E83-4824-B1F4-881F396E78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226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Utiliser plusieurs</a:t>
            </a:r>
            <a:r>
              <a:rPr lang="fr-FR" baseline="0" dirty="0"/>
              <a:t> points, si nécessaire.</a:t>
            </a:r>
            <a:endParaRPr lang="fr-FR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2386A3-2E31-4C9B-B0BE-45709ADB984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445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Utiliser plusieurs</a:t>
            </a:r>
            <a:r>
              <a:rPr lang="fr-FR" baseline="0" dirty="0"/>
              <a:t> points, si nécessaire.</a:t>
            </a:r>
            <a:endParaRPr lang="fr-FR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2386A3-2E31-4C9B-B0BE-45709ADB984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387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Utiliser plusieurs</a:t>
            </a:r>
            <a:r>
              <a:rPr lang="fr-FR" baseline="0" dirty="0"/>
              <a:t> points, si nécessaire.</a:t>
            </a:r>
            <a:endParaRPr lang="fr-FR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2386A3-2E31-4C9B-B0BE-45709ADB984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186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Utiliser plusieurs</a:t>
            </a:r>
            <a:r>
              <a:rPr lang="fr-FR" baseline="0" dirty="0"/>
              <a:t> points, si nécessaire.</a:t>
            </a:r>
            <a:endParaRPr lang="fr-FR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2386A3-2E31-4C9B-B0BE-45709ADB984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1297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Utiliser plusieurs</a:t>
            </a:r>
            <a:r>
              <a:rPr lang="fr-FR" baseline="0" dirty="0"/>
              <a:t> points, si nécessaire.</a:t>
            </a:r>
            <a:endParaRPr lang="fr-FR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2386A3-2E31-4C9B-B0BE-45709ADB984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3589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Utiliser plusieurs</a:t>
            </a:r>
            <a:r>
              <a:rPr lang="fr-FR" baseline="0" dirty="0"/>
              <a:t> points, si nécessaire.</a:t>
            </a:r>
            <a:endParaRPr lang="fr-FR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2386A3-2E31-4C9B-B0BE-45709ADB984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0378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Utiliser plusieurs</a:t>
            </a:r>
            <a:r>
              <a:rPr lang="fr-FR" baseline="0" dirty="0"/>
              <a:t> points, si nécessaire.</a:t>
            </a:r>
            <a:endParaRPr lang="fr-FR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2386A3-2E31-4C9B-B0BE-45709ADB984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05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 latinLnBrk="0">
              <a:defRPr lang="fr-FR"/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22" name="Shap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 latinLnBrk="0">
              <a:buNone/>
              <a:defRPr lang="fr-FR"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33440A-D04E-4FB0-ACBB-D1FD42651063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0" name="Shap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Shap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C7EF4D-DD50-400C-9F04-EB20CB99416E}" type="slidenum"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3134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33440A-D04E-4FB0-ACBB-D1FD42651063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C7EF4D-DD50-400C-9F04-EB20CB99416E}" type="slidenum"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4276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33440A-D04E-4FB0-ACBB-D1FD42651063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C7EF4D-DD50-400C-9F04-EB20CB99416E}" type="slidenum"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322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33440A-D04E-4FB0-ACBB-D1FD42651063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C7EF4D-DD50-400C-9F04-EB20CB99416E}" type="slidenum"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8977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 latinLnBrk="0">
              <a:lnSpc>
                <a:spcPts val="4500"/>
              </a:lnSpc>
              <a:buNone/>
              <a:defRPr lang="fr-FR" sz="4000" b="1" cap="all"/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 latinLnBrk="0">
              <a:lnSpc>
                <a:spcPts val="2300"/>
              </a:lnSpc>
              <a:spcBef>
                <a:spcPts val="0"/>
              </a:spcBef>
              <a:buNone/>
              <a:defRPr lang="fr-FR"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lang="fr-FR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lang="fr-FR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lang="fr-FR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lang="fr-FR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9FADA7-12A5-4168-87FD-0A7BA931419B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6442B7-F7A6-44F5-A940-BF91B5A1AE3C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532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 latinLnBrk="0">
              <a:defRPr lang="fr-FR" sz="2800"/>
            </a:lvl1pPr>
            <a:lvl2pPr>
              <a:defRPr lang="fr-FR" sz="2400"/>
            </a:lvl2pPr>
            <a:lvl3pPr>
              <a:defRPr lang="fr-FR" sz="2000"/>
            </a:lvl3pPr>
            <a:lvl4pPr>
              <a:defRPr lang="fr-FR" sz="1800"/>
            </a:lvl4pPr>
            <a:lvl5pPr>
              <a:defRPr lang="fr-FR" sz="1800"/>
            </a:lvl5pPr>
            <a:extLst/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 latinLnBrk="0">
              <a:defRPr lang="fr-FR" sz="2800"/>
            </a:lvl1pPr>
            <a:lvl2pPr>
              <a:defRPr lang="fr-FR" sz="2400"/>
            </a:lvl2pPr>
            <a:lvl3pPr>
              <a:defRPr lang="fr-FR" sz="2000"/>
            </a:lvl3pPr>
            <a:lvl4pPr>
              <a:defRPr lang="fr-FR" sz="1800"/>
            </a:lvl4pPr>
            <a:lvl5pPr>
              <a:defRPr lang="fr-FR" sz="1800"/>
            </a:lvl5pPr>
            <a:extLst/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FC5A2C-8CF9-418C-929E-59F23F70E5F3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6442B7-F7A6-44F5-A940-BF91B5A1AE3C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32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 latinLnBrk="0">
              <a:defRPr lang="fr-FR" sz="4500" b="1" cap="none" baseline="0"/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 latinLnBrk="0">
              <a:lnSpc>
                <a:spcPct val="100000"/>
              </a:lnSpc>
              <a:spcBef>
                <a:spcPts val="100"/>
              </a:spcBef>
              <a:buNone/>
              <a:defRPr lang="fr-FR" sz="1900" b="0">
                <a:solidFill>
                  <a:schemeClr val="tx1"/>
                </a:solidFill>
              </a:defRPr>
            </a:lvl1pPr>
            <a:lvl2pPr>
              <a:buNone/>
              <a:defRPr lang="fr-FR" sz="2000" b="1"/>
            </a:lvl2pPr>
            <a:lvl3pPr>
              <a:buNone/>
              <a:defRPr lang="fr-FR" sz="1800" b="1"/>
            </a:lvl3pPr>
            <a:lvl4pPr>
              <a:buNone/>
              <a:defRPr lang="fr-FR" sz="1600" b="1"/>
            </a:lvl4pPr>
            <a:lvl5pPr>
              <a:buNone/>
              <a:defRPr lang="fr-FR" sz="1600" b="1"/>
            </a:lvl5pPr>
            <a:extLst/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 latinLnBrk="0">
              <a:lnSpc>
                <a:spcPct val="100000"/>
              </a:lnSpc>
              <a:spcBef>
                <a:spcPts val="100"/>
              </a:spcBef>
              <a:buNone/>
              <a:defRPr lang="fr-FR" sz="1900" b="0">
                <a:solidFill>
                  <a:schemeClr val="tx1"/>
                </a:solidFill>
              </a:defRPr>
            </a:lvl1pPr>
            <a:lvl2pPr>
              <a:buNone/>
              <a:defRPr lang="fr-FR" sz="2000" b="1"/>
            </a:lvl2pPr>
            <a:lvl3pPr>
              <a:buNone/>
              <a:defRPr lang="fr-FR" sz="1800" b="1"/>
            </a:lvl3pPr>
            <a:lvl4pPr>
              <a:buNone/>
              <a:defRPr lang="fr-FR" sz="1600" b="1"/>
            </a:lvl4pPr>
            <a:lvl5pPr>
              <a:buNone/>
              <a:defRPr lang="fr-FR" sz="1600" b="1"/>
            </a:lvl5pPr>
            <a:extLst/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Shap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 latinLnBrk="0">
              <a:lnSpc>
                <a:spcPct val="100000"/>
              </a:lnSpc>
              <a:spcBef>
                <a:spcPts val="700"/>
              </a:spcBef>
              <a:defRPr lang="fr-FR" sz="2400"/>
            </a:lvl1pPr>
            <a:lvl2pPr>
              <a:lnSpc>
                <a:spcPct val="100000"/>
              </a:lnSpc>
              <a:spcBef>
                <a:spcPts val="700"/>
              </a:spcBef>
              <a:defRPr lang="fr-FR" sz="2000"/>
            </a:lvl2pPr>
            <a:lvl3pPr>
              <a:lnSpc>
                <a:spcPct val="100000"/>
              </a:lnSpc>
              <a:spcBef>
                <a:spcPts val="700"/>
              </a:spcBef>
              <a:defRPr lang="fr-FR" sz="1800"/>
            </a:lvl3pPr>
            <a:lvl4pPr>
              <a:lnSpc>
                <a:spcPct val="100000"/>
              </a:lnSpc>
              <a:spcBef>
                <a:spcPts val="700"/>
              </a:spcBef>
              <a:defRPr lang="fr-FR" sz="1600"/>
            </a:lvl4pPr>
            <a:lvl5pPr>
              <a:lnSpc>
                <a:spcPct val="100000"/>
              </a:lnSpc>
              <a:spcBef>
                <a:spcPts val="700"/>
              </a:spcBef>
              <a:defRPr lang="fr-FR" sz="1600"/>
            </a:lvl5pPr>
            <a:extLst/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 latinLnBrk="0">
              <a:lnSpc>
                <a:spcPct val="100000"/>
              </a:lnSpc>
              <a:spcBef>
                <a:spcPts val="700"/>
              </a:spcBef>
              <a:defRPr lang="fr-FR" sz="2400"/>
            </a:lvl1pPr>
            <a:lvl2pPr>
              <a:lnSpc>
                <a:spcPct val="100000"/>
              </a:lnSpc>
              <a:spcBef>
                <a:spcPts val="700"/>
              </a:spcBef>
              <a:defRPr lang="fr-FR" sz="2000"/>
            </a:lvl2pPr>
            <a:lvl3pPr>
              <a:lnSpc>
                <a:spcPct val="100000"/>
              </a:lnSpc>
              <a:spcBef>
                <a:spcPts val="700"/>
              </a:spcBef>
              <a:defRPr lang="fr-FR" sz="1800"/>
            </a:lvl3pPr>
            <a:lvl4pPr>
              <a:lnSpc>
                <a:spcPct val="100000"/>
              </a:lnSpc>
              <a:spcBef>
                <a:spcPts val="700"/>
              </a:spcBef>
              <a:defRPr lang="fr-FR" sz="1600"/>
            </a:lvl4pPr>
            <a:lvl5pPr>
              <a:lnSpc>
                <a:spcPct val="100000"/>
              </a:lnSpc>
              <a:spcBef>
                <a:spcPts val="700"/>
              </a:spcBef>
              <a:defRPr lang="fr-FR" sz="1600"/>
            </a:lvl5pPr>
            <a:extLst/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569BAF-DF50-49A9-A24B-E772F34D4EE8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6442B7-F7A6-44F5-A940-BF91B5A1AE3C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810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E29F9C-0FE7-4725-BBF1-3A439DEFF6B8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6442B7-F7A6-44F5-A940-BF91B5A1AE3C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316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192ABE-290F-4556-9BE6-EA283C4356C3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6442B7-F7A6-44F5-A940-BF91B5A1AE3C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09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 latinLnBrk="0">
              <a:lnSpc>
                <a:spcPts val="2000"/>
              </a:lnSpc>
              <a:buNone/>
              <a:defRPr lang="fr-FR" sz="2200" b="1" cap="all" baseline="0"/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 latinLnBrk="0">
              <a:lnSpc>
                <a:spcPct val="100000"/>
              </a:lnSpc>
              <a:spcBef>
                <a:spcPts val="0"/>
              </a:spcBef>
              <a:buNone/>
              <a:defRPr lang="fr-FR" sz="1400"/>
            </a:lvl1pPr>
            <a:lvl2pPr>
              <a:buNone/>
              <a:defRPr lang="fr-FR" sz="1200"/>
            </a:lvl2pPr>
            <a:lvl3pPr>
              <a:buNone/>
              <a:defRPr lang="fr-FR" sz="1000"/>
            </a:lvl3pPr>
            <a:lvl4pPr>
              <a:buNone/>
              <a:defRPr lang="fr-FR" sz="900"/>
            </a:lvl4pPr>
            <a:lvl5pPr>
              <a:buNone/>
              <a:defRPr lang="fr-FR" sz="900"/>
            </a:lvl5pPr>
            <a:extLst/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 latinLnBrk="0">
              <a:defRPr lang="fr-FR" sz="3200"/>
            </a:lvl1pPr>
            <a:lvl2pPr>
              <a:defRPr lang="fr-FR" sz="2800"/>
            </a:lvl2pPr>
            <a:lvl3pPr>
              <a:defRPr lang="fr-FR" sz="2400"/>
            </a:lvl3pPr>
            <a:lvl4pPr>
              <a:defRPr lang="fr-FR" sz="2000"/>
            </a:lvl4pPr>
            <a:lvl5pPr>
              <a:defRPr lang="fr-FR" sz="2000"/>
            </a:lvl5pPr>
            <a:extLst/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137221-B4EC-499E-8F13-52A4FCD99E36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6442B7-F7A6-44F5-A940-BF91B5A1AE3C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785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 latinLnBrk="0">
              <a:buNone/>
              <a:defRPr lang="fr-FR" sz="2100" b="1">
                <a:effectLst/>
              </a:defRPr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6F042D-FBEA-40C8-ACF1-388DE857BC66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6442B7-F7A6-44F5-A940-BF91B5A1AE3C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marR="0" lvl="0" indent="-283464" algn="l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1CADE4"/>
              </a:buClr>
              <a:buSzPct val="80000"/>
              <a:buFont typeface="Wingdings 2"/>
              <a:buNone/>
              <a:tabLst/>
              <a:defRPr/>
            </a:pPr>
            <a:endParaRPr kumimoji="0" lang="fr-FR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 latinLnBrk="0">
              <a:buNone/>
              <a:defRPr lang="fr-FR" sz="3200"/>
            </a:lvl1pPr>
            <a:extLst/>
          </a:lstStyle>
          <a:p>
            <a:pPr marL="0" algn="l"/>
            <a:r>
              <a:rPr lang="fr-FR"/>
              <a:t>Cliquez sur l'icône pour ajouter une image</a:t>
            </a:r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 latinLnBrk="0">
              <a:lnSpc>
                <a:spcPts val="1600"/>
              </a:lnSpc>
              <a:spcBef>
                <a:spcPts val="0"/>
              </a:spcBef>
              <a:buNone/>
              <a:defRPr lang="fr-FR" sz="1400">
                <a:solidFill>
                  <a:srgbClr val="777777"/>
                </a:solidFill>
              </a:defRPr>
            </a:lvl1pPr>
            <a:lvl2pPr>
              <a:defRPr lang="fr-FR" sz="1200"/>
            </a:lvl2pPr>
            <a:lvl3pPr>
              <a:defRPr lang="fr-FR" sz="1000"/>
            </a:lvl3pPr>
            <a:lvl4pPr>
              <a:defRPr lang="fr-FR" sz="900"/>
            </a:lvl4pPr>
            <a:lvl5pPr>
              <a:defRPr lang="fr-FR" sz="900"/>
            </a:lvl5pPr>
            <a:extLst/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23883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  <a:p>
            <a:pPr lvl="6"/>
            <a:r>
              <a:rPr lang="fr-FR"/>
              <a:t>Septième niveau</a:t>
            </a:r>
          </a:p>
          <a:p>
            <a:pPr lvl="7"/>
            <a:r>
              <a:rPr lang="fr-FR"/>
              <a:t>Huitième niveau</a:t>
            </a:r>
          </a:p>
          <a:p>
            <a:pPr lvl="8"/>
            <a:r>
              <a:rPr lang="fr-FR"/>
              <a:t>Neuvième niveau</a:t>
            </a:r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latinLnBrk="0">
              <a:defRPr lang="fr-FR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33440A-D04E-4FB0-ACBB-D1FD42651063}" type="datetime1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DFE3E5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21/02/2024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latinLnBrk="0">
              <a:defRPr lang="fr-FR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latinLnBrk="0">
              <a:defRPr lang="fr-FR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C7EF4D-DD50-400C-9F04-EB20CB99416E}" type="slidenum"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DFE3E5">
                  <a:shade val="5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449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fr-FR"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lang="fr-FR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lang="fr-FR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lang="fr-FR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80396" cy="79208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NOTILUS – Nantes Université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400600"/>
          </a:xfrm>
        </p:spPr>
        <p:txBody>
          <a:bodyPr/>
          <a:lstStyle/>
          <a:p>
            <a:pPr marL="82296" indent="0">
              <a:buNone/>
            </a:pPr>
            <a:r>
              <a:rPr lang="fr-FR" b="1" dirty="0">
                <a:latin typeface="Calibri" panose="020F0502020204030204" pitchFamily="34" charset="0"/>
              </a:rPr>
              <a:t>Pour qui ? </a:t>
            </a:r>
          </a:p>
          <a:p>
            <a:pPr>
              <a:buFontTx/>
              <a:buChar char="-"/>
            </a:pPr>
            <a:r>
              <a:rPr lang="fr-FR" sz="2800" dirty="0">
                <a:latin typeface="Calibri" panose="020F0502020204030204" pitchFamily="34" charset="0"/>
              </a:rPr>
              <a:t>Agent Nantes Université qui partent en mission sur n’importe quel crédit </a:t>
            </a:r>
          </a:p>
          <a:p>
            <a:pPr>
              <a:buFontTx/>
              <a:buChar char="-"/>
            </a:pPr>
            <a:r>
              <a:rPr lang="fr-FR" sz="2800" dirty="0">
                <a:latin typeface="Calibri" panose="020F0502020204030204" pitchFamily="34" charset="0"/>
              </a:rPr>
              <a:t>Agent non Nantes Université qui partent sur des crédits Nantes Université </a:t>
            </a:r>
          </a:p>
          <a:p>
            <a:pPr>
              <a:buFontTx/>
              <a:buChar char="-"/>
            </a:pPr>
            <a:endParaRPr lang="fr-FR" sz="2800" dirty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r-FR" sz="2800" dirty="0">
                <a:latin typeface="Calibri" panose="020F0502020204030204" pitchFamily="34" charset="0"/>
              </a:rPr>
              <a:t>Modes opératoires disponibles sur le wiki LS2N + intranet de Nantes Université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35659"/>
            <a:ext cx="457200" cy="476250"/>
          </a:xfrm>
        </p:spPr>
        <p:txBody>
          <a:bodyPr/>
          <a:lstStyle/>
          <a:p>
            <a:fld id="{E5C7EF4D-DD50-400C-9F04-EB20CB99416E}" type="slidenum"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Arial Narrow" panose="020B0606020202030204" pitchFamily="34" charset="0"/>
              </a:rPr>
              <a:pPr/>
              <a:t>1</a:t>
            </a:fld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9512" y="271736"/>
            <a:ext cx="615553" cy="597666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NOTILUS – Nantes Université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75" y="6072789"/>
            <a:ext cx="818598" cy="75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37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80396" cy="79208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NOTILUS – Nantes Université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400600"/>
          </a:xfrm>
        </p:spPr>
        <p:txBody>
          <a:bodyPr/>
          <a:lstStyle/>
          <a:p>
            <a:pPr marL="82296" indent="0">
              <a:buNone/>
            </a:pPr>
            <a:r>
              <a:rPr lang="fr-FR" sz="2800" dirty="0">
                <a:latin typeface="Calibri" panose="020F0502020204030204" pitchFamily="34" charset="0"/>
              </a:rPr>
              <a:t>Nouvelle politique mission NU </a:t>
            </a:r>
          </a:p>
          <a:p>
            <a:pPr lvl="1">
              <a:buFontTx/>
              <a:buChar char="-"/>
            </a:pPr>
            <a:r>
              <a:rPr lang="fr-FR" sz="2000" dirty="0">
                <a:latin typeface="Calibri" panose="020F0502020204030204" pitchFamily="34" charset="0"/>
              </a:rPr>
              <a:t>Utilisation du train si le temps de trajet est inférieur ou égal à 7h</a:t>
            </a:r>
          </a:p>
          <a:p>
            <a:pPr lvl="1">
              <a:buFontTx/>
              <a:buChar char="-"/>
            </a:pPr>
            <a:r>
              <a:rPr lang="fr-FR" sz="2000" dirty="0">
                <a:latin typeface="Calibri" panose="020F0502020204030204" pitchFamily="34" charset="0"/>
              </a:rPr>
              <a:t>2</a:t>
            </a:r>
            <a:r>
              <a:rPr lang="fr-FR" sz="2000" baseline="30000" dirty="0">
                <a:latin typeface="Calibri" panose="020F0502020204030204" pitchFamily="34" charset="0"/>
              </a:rPr>
              <a:t>nde</a:t>
            </a:r>
            <a:r>
              <a:rPr lang="fr-FR" sz="2000" dirty="0">
                <a:latin typeface="Calibri" panose="020F0502020204030204" pitchFamily="34" charset="0"/>
              </a:rPr>
              <a:t> classe obligatoire si temps de trajet est inférieur à 4h</a:t>
            </a:r>
          </a:p>
          <a:p>
            <a:pPr lvl="1">
              <a:buFontTx/>
              <a:buChar char="-"/>
            </a:pPr>
            <a:r>
              <a:rPr lang="fr-FR" sz="2000" dirty="0">
                <a:latin typeface="Calibri" panose="020F0502020204030204" pitchFamily="34" charset="0"/>
              </a:rPr>
              <a:t>Véhicule personnel en dernier recours et remboursement sur tarif SNCF 2</a:t>
            </a:r>
            <a:r>
              <a:rPr lang="fr-FR" sz="2000" baseline="30000" dirty="0">
                <a:latin typeface="Calibri" panose="020F0502020204030204" pitchFamily="34" charset="0"/>
              </a:rPr>
              <a:t>ème</a:t>
            </a:r>
            <a:r>
              <a:rPr lang="fr-FR" sz="2000" dirty="0">
                <a:latin typeface="Calibri" panose="020F0502020204030204" pitchFamily="34" charset="0"/>
              </a:rPr>
              <a:t> classe </a:t>
            </a:r>
          </a:p>
          <a:p>
            <a:pPr lvl="1">
              <a:buFontTx/>
              <a:buChar char="-"/>
            </a:pPr>
            <a:r>
              <a:rPr lang="fr-FR" sz="2000" dirty="0">
                <a:latin typeface="Calibri" panose="020F0502020204030204" pitchFamily="34" charset="0"/>
              </a:rPr>
              <a:t>Forfait repas en France : 20€ </a:t>
            </a:r>
          </a:p>
          <a:p>
            <a:pPr lvl="1">
              <a:buFontTx/>
              <a:buChar char="-"/>
            </a:pPr>
            <a:r>
              <a:rPr lang="fr-FR" sz="2000" dirty="0">
                <a:latin typeface="Calibri" panose="020F0502020204030204" pitchFamily="34" charset="0"/>
              </a:rPr>
              <a:t>Hébergement </a:t>
            </a:r>
          </a:p>
          <a:p>
            <a:pPr lvl="1">
              <a:buFontTx/>
              <a:buChar char="-"/>
            </a:pPr>
            <a:endParaRPr lang="fr-FR" sz="2400" dirty="0">
              <a:latin typeface="Calibri" panose="020F0502020204030204" pitchFamily="34" charset="0"/>
            </a:endParaRPr>
          </a:p>
          <a:p>
            <a:pPr marL="402336" lvl="1" indent="0">
              <a:buNone/>
            </a:pPr>
            <a:r>
              <a:rPr lang="fr-FR" sz="2000" dirty="0">
                <a:latin typeface="Calibri" panose="020F0502020204030204" pitchFamily="34" charset="0"/>
              </a:rPr>
              <a:t> </a:t>
            </a:r>
          </a:p>
          <a:p>
            <a:pPr lvl="2">
              <a:buFontTx/>
              <a:buChar char="-"/>
            </a:pPr>
            <a:endParaRPr lang="fr-FR" sz="2000" dirty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sz="2800" dirty="0">
              <a:latin typeface="Calibri" panose="020F050202020403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35659"/>
            <a:ext cx="457200" cy="476250"/>
          </a:xfrm>
        </p:spPr>
        <p:txBody>
          <a:bodyPr/>
          <a:lstStyle/>
          <a:p>
            <a:fld id="{E5C7EF4D-DD50-400C-9F04-EB20CB99416E}" type="slidenum"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Arial Narrow" panose="020B0606020202030204" pitchFamily="34" charset="0"/>
              </a:rPr>
              <a:pPr/>
              <a:t>2</a:t>
            </a:fld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9512" y="271736"/>
            <a:ext cx="615553" cy="597666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NOTILUS – Nantes Université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75" y="6072789"/>
            <a:ext cx="818598" cy="754573"/>
          </a:xfrm>
          <a:prstGeom prst="rect">
            <a:avLst/>
          </a:prstGeom>
        </p:spPr>
      </p:pic>
      <p:graphicFrame>
        <p:nvGraphicFramePr>
          <p:cNvPr id="11" name="Tableau 11">
            <a:extLst>
              <a:ext uri="{FF2B5EF4-FFF2-40B4-BE49-F238E27FC236}">
                <a16:creationId xmlns:a16="http://schemas.microsoft.com/office/drawing/2014/main" id="{8C9441CB-E40D-4C04-AF20-2A0882E95E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495407"/>
              </p:ext>
            </p:extLst>
          </p:nvPr>
        </p:nvGraphicFramePr>
        <p:xfrm>
          <a:off x="1560979" y="4263019"/>
          <a:ext cx="6190792" cy="207264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963928">
                  <a:extLst>
                    <a:ext uri="{9D8B030D-6E8A-4147-A177-3AD203B41FA5}">
                      <a16:colId xmlns:a16="http://schemas.microsoft.com/office/drawing/2014/main" val="143444227"/>
                    </a:ext>
                  </a:extLst>
                </a:gridCol>
                <a:gridCol w="1917256">
                  <a:extLst>
                    <a:ext uri="{9D8B030D-6E8A-4147-A177-3AD203B41FA5}">
                      <a16:colId xmlns:a16="http://schemas.microsoft.com/office/drawing/2014/main" val="2956437290"/>
                    </a:ext>
                  </a:extLst>
                </a:gridCol>
                <a:gridCol w="2309608">
                  <a:extLst>
                    <a:ext uri="{9D8B030D-6E8A-4147-A177-3AD203B41FA5}">
                      <a16:colId xmlns:a16="http://schemas.microsoft.com/office/drawing/2014/main" val="1507685777"/>
                    </a:ext>
                  </a:extLst>
                </a:gridCol>
              </a:tblGrid>
              <a:tr h="512985">
                <a:tc>
                  <a:txBody>
                    <a:bodyPr/>
                    <a:lstStyle/>
                    <a:p>
                      <a:endParaRPr lang="fr-FR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Réservation via marché</a:t>
                      </a:r>
                    </a:p>
                    <a:p>
                      <a:endParaRPr lang="fr-FR" sz="1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Réservation sans marché</a:t>
                      </a:r>
                    </a:p>
                    <a:p>
                      <a:endParaRPr lang="fr-FR" sz="1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753011"/>
                  </a:ext>
                </a:extLst>
              </a:tr>
              <a:tr h="5129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/>
                        <a:t>Villes de – 200 000 hab.</a:t>
                      </a:r>
                    </a:p>
                    <a:p>
                      <a:endParaRPr lang="fr-FR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/>
                        <a:t>110€</a:t>
                      </a:r>
                      <a:endParaRPr lang="fr-FR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/>
                        <a:t>90€</a:t>
                      </a:r>
                      <a:endParaRPr lang="fr-FR" sz="1400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247231"/>
                  </a:ext>
                </a:extLst>
              </a:tr>
              <a:tr h="5129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/>
                        <a:t>Villes de + 200 000 hab.</a:t>
                      </a:r>
                    </a:p>
                    <a:p>
                      <a:endParaRPr lang="fr-FR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/>
                        <a:t>150€</a:t>
                      </a:r>
                      <a:endParaRPr lang="fr-FR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/>
                        <a:t>120€</a:t>
                      </a:r>
                      <a:endParaRPr lang="fr-FR" sz="1400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504694"/>
                  </a:ext>
                </a:extLst>
              </a:tr>
              <a:tr h="5129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/>
                        <a:t>Paris</a:t>
                      </a:r>
                    </a:p>
                    <a:p>
                      <a:endParaRPr lang="fr-FR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/>
                        <a:t>180€</a:t>
                      </a:r>
                      <a:endParaRPr lang="fr-FR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/>
                        <a:t>140€</a:t>
                      </a:r>
                      <a:endParaRPr lang="fr-FR" sz="1400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784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340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80396" cy="79208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NOTILUS – 1</a:t>
            </a:r>
            <a:r>
              <a:rPr lang="fr-FR" sz="4000" b="1" baseline="300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ère</a:t>
            </a:r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 connexion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400600"/>
          </a:xfrm>
        </p:spPr>
        <p:txBody>
          <a:bodyPr/>
          <a:lstStyle/>
          <a:p>
            <a:pPr marL="82296" indent="0">
              <a:buNone/>
            </a:pPr>
            <a:r>
              <a:rPr lang="fr-FR" sz="2800" dirty="0">
                <a:latin typeface="Calibri" panose="020F0502020204030204" pitchFamily="34" charset="0"/>
              </a:rPr>
              <a:t>Se connecter à Notilus avec ses identifiants NU </a:t>
            </a:r>
          </a:p>
          <a:p>
            <a:pPr marL="82296" indent="0">
              <a:buNone/>
            </a:pPr>
            <a:endParaRPr lang="fr-FR" sz="2800" dirty="0"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fr-FR" sz="2800" dirty="0">
              <a:latin typeface="Calibri" panose="020F050202020403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35659"/>
            <a:ext cx="457200" cy="476250"/>
          </a:xfrm>
        </p:spPr>
        <p:txBody>
          <a:bodyPr/>
          <a:lstStyle/>
          <a:p>
            <a:fld id="{E5C7EF4D-DD50-400C-9F04-EB20CB99416E}" type="slidenum"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Arial Narrow" panose="020B0606020202030204" pitchFamily="34" charset="0"/>
              </a:rPr>
              <a:pPr/>
              <a:t>3</a:t>
            </a:fld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9512" y="271736"/>
            <a:ext cx="615553" cy="597666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NOTILUS – Nantes Université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75" y="6072789"/>
            <a:ext cx="818598" cy="75457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D6AEAD7-E307-4926-9649-1A81590EAA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2643" y="1835199"/>
            <a:ext cx="7905077" cy="3835674"/>
          </a:xfrm>
          <a:prstGeom prst="rect">
            <a:avLst/>
          </a:prstGeom>
        </p:spPr>
      </p:pic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0EF75E9E-1D73-46C9-AB93-DC6C6B3A39C6}"/>
              </a:ext>
            </a:extLst>
          </p:cNvPr>
          <p:cNvCxnSpPr/>
          <p:nvPr/>
        </p:nvCxnSpPr>
        <p:spPr>
          <a:xfrm flipH="1">
            <a:off x="8101357" y="940076"/>
            <a:ext cx="216024" cy="100811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9D3CD225-7372-4BCB-B670-E89F60DAA559}"/>
              </a:ext>
            </a:extLst>
          </p:cNvPr>
          <p:cNvCxnSpPr>
            <a:cxnSpLocks/>
          </p:cNvCxnSpPr>
          <p:nvPr/>
        </p:nvCxnSpPr>
        <p:spPr>
          <a:xfrm flipV="1">
            <a:off x="8442023" y="2456892"/>
            <a:ext cx="360040" cy="972108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563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C5C2682F-876E-4BFE-8E39-73FD08F190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5" y="1655623"/>
            <a:ext cx="8515421" cy="4417166"/>
          </a:xfrm>
          <a:prstGeom prst="rect">
            <a:avLst/>
          </a:prstGeom>
        </p:spPr>
      </p:pic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80396" cy="79208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NOTILUS – 1</a:t>
            </a:r>
            <a:r>
              <a:rPr lang="fr-FR" sz="4000" b="1" baseline="300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ère</a:t>
            </a:r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 connexion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400600"/>
          </a:xfrm>
        </p:spPr>
        <p:txBody>
          <a:bodyPr/>
          <a:lstStyle/>
          <a:p>
            <a:pPr marL="82296" indent="0">
              <a:buNone/>
            </a:pPr>
            <a:r>
              <a:rPr lang="fr-FR" sz="2800" dirty="0">
                <a:latin typeface="Calibri" panose="020F0502020204030204" pitchFamily="34" charset="0"/>
              </a:rPr>
              <a:t>Mettre son profil à jour </a:t>
            </a:r>
          </a:p>
          <a:p>
            <a:pPr marL="82296" indent="0">
              <a:buNone/>
            </a:pPr>
            <a:endParaRPr lang="fr-FR" sz="2800" dirty="0">
              <a:latin typeface="Calibri" panose="020F0502020204030204" pitchFamily="34" charset="0"/>
            </a:endParaRPr>
          </a:p>
          <a:p>
            <a:pPr marL="82296" indent="0">
              <a:buNone/>
            </a:pPr>
            <a:endParaRPr lang="fr-FR" sz="2800" dirty="0">
              <a:latin typeface="Calibri" panose="020F050202020403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35659"/>
            <a:ext cx="457200" cy="476250"/>
          </a:xfrm>
        </p:spPr>
        <p:txBody>
          <a:bodyPr/>
          <a:lstStyle/>
          <a:p>
            <a:fld id="{E5C7EF4D-DD50-400C-9F04-EB20CB99416E}" type="slidenum"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Arial Narrow" panose="020B0606020202030204" pitchFamily="34" charset="0"/>
              </a:rPr>
              <a:pPr/>
              <a:t>4</a:t>
            </a:fld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9512" y="271736"/>
            <a:ext cx="615553" cy="597666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NOTILUS – Nantes Université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75" y="6072789"/>
            <a:ext cx="818598" cy="754573"/>
          </a:xfrm>
          <a:prstGeom prst="rect">
            <a:avLst/>
          </a:prstGeom>
        </p:spPr>
      </p:pic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0EF75E9E-1D73-46C9-AB93-DC6C6B3A39C6}"/>
              </a:ext>
            </a:extLst>
          </p:cNvPr>
          <p:cNvCxnSpPr/>
          <p:nvPr/>
        </p:nvCxnSpPr>
        <p:spPr>
          <a:xfrm flipH="1">
            <a:off x="8150167" y="1007551"/>
            <a:ext cx="216024" cy="100811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9D3CD225-7372-4BCB-B670-E89F60DAA559}"/>
              </a:ext>
            </a:extLst>
          </p:cNvPr>
          <p:cNvCxnSpPr>
            <a:cxnSpLocks/>
          </p:cNvCxnSpPr>
          <p:nvPr/>
        </p:nvCxnSpPr>
        <p:spPr>
          <a:xfrm flipV="1">
            <a:off x="2480283" y="2287960"/>
            <a:ext cx="360040" cy="972108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131CAF48-1B07-42A3-AA4E-C5510A7328FD}"/>
              </a:ext>
            </a:extLst>
          </p:cNvPr>
          <p:cNvCxnSpPr/>
          <p:nvPr/>
        </p:nvCxnSpPr>
        <p:spPr>
          <a:xfrm flipH="1">
            <a:off x="2051720" y="2924944"/>
            <a:ext cx="216024" cy="100811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445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80396" cy="79208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NOTILUS – Nantes Université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400600"/>
          </a:xfrm>
        </p:spPr>
        <p:txBody>
          <a:bodyPr/>
          <a:lstStyle/>
          <a:p>
            <a:pPr marL="82296" indent="0">
              <a:buNone/>
            </a:pPr>
            <a:r>
              <a:rPr lang="fr-FR" sz="2800" dirty="0">
                <a:latin typeface="Calibri" panose="020F0502020204030204" pitchFamily="34" charset="0"/>
              </a:rPr>
              <a:t>Partir en mission</a:t>
            </a:r>
          </a:p>
          <a:p>
            <a:pPr lvl="1">
              <a:buFontTx/>
              <a:buChar char="-"/>
            </a:pPr>
            <a:r>
              <a:rPr lang="fr-FR" sz="2000" dirty="0">
                <a:latin typeface="Calibri" panose="020F0502020204030204" pitchFamily="34" charset="0"/>
              </a:rPr>
              <a:t>Faire une demande de mission sur le portail mission LS2N </a:t>
            </a:r>
          </a:p>
          <a:p>
            <a:pPr lvl="1">
              <a:buFontTx/>
              <a:buChar char="-"/>
            </a:pPr>
            <a:r>
              <a:rPr lang="fr-FR" sz="2000" dirty="0">
                <a:latin typeface="Calibri" panose="020F0502020204030204" pitchFamily="34" charset="0"/>
              </a:rPr>
              <a:t>Une fois la demande validée </a:t>
            </a:r>
          </a:p>
          <a:p>
            <a:pPr lvl="2">
              <a:buFontTx/>
              <a:buChar char="-"/>
            </a:pPr>
            <a:r>
              <a:rPr lang="fr-FR" sz="1600" dirty="0">
                <a:latin typeface="Calibri" panose="020F0502020204030204" pitchFamily="34" charset="0"/>
              </a:rPr>
              <a:t>Si agent non NU, je ferai la mission sur Notilus </a:t>
            </a:r>
          </a:p>
          <a:p>
            <a:pPr lvl="2">
              <a:buFontTx/>
              <a:buChar char="-"/>
            </a:pPr>
            <a:r>
              <a:rPr lang="fr-FR" sz="1600" dirty="0">
                <a:latin typeface="Calibri" panose="020F0502020204030204" pitchFamily="34" charset="0"/>
              </a:rPr>
              <a:t>Si agent NU : se connecter sur NOTILUS et faire sa mission </a:t>
            </a:r>
          </a:p>
          <a:p>
            <a:pPr lvl="1">
              <a:buFontTx/>
              <a:buChar char="-"/>
            </a:pPr>
            <a:endParaRPr lang="fr-FR" sz="2400" dirty="0">
              <a:latin typeface="Calibri" panose="020F0502020204030204" pitchFamily="34" charset="0"/>
            </a:endParaRPr>
          </a:p>
          <a:p>
            <a:pPr marL="402336" lvl="1" indent="0">
              <a:buNone/>
            </a:pPr>
            <a:r>
              <a:rPr lang="fr-FR" sz="2000" dirty="0">
                <a:latin typeface="Calibri" panose="020F0502020204030204" pitchFamily="34" charset="0"/>
              </a:rPr>
              <a:t> </a:t>
            </a:r>
          </a:p>
          <a:p>
            <a:pPr lvl="2">
              <a:buFontTx/>
              <a:buChar char="-"/>
            </a:pPr>
            <a:endParaRPr lang="fr-FR" sz="2000" dirty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sz="2800" dirty="0">
              <a:latin typeface="Calibri" panose="020F050202020403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35659"/>
            <a:ext cx="457200" cy="476250"/>
          </a:xfrm>
        </p:spPr>
        <p:txBody>
          <a:bodyPr/>
          <a:lstStyle/>
          <a:p>
            <a:fld id="{E5C7EF4D-DD50-400C-9F04-EB20CB99416E}" type="slidenum"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Arial Narrow" panose="020B0606020202030204" pitchFamily="34" charset="0"/>
              </a:rPr>
              <a:pPr/>
              <a:t>5</a:t>
            </a:fld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9512" y="271736"/>
            <a:ext cx="615553" cy="597666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NOTILUS – Nantes Université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75" y="6072789"/>
            <a:ext cx="818598" cy="75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123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80396" cy="79208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NOTILUS – Nantes Université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400600"/>
          </a:xfrm>
        </p:spPr>
        <p:txBody>
          <a:bodyPr/>
          <a:lstStyle/>
          <a:p>
            <a:pPr marL="82296" indent="0">
              <a:buNone/>
            </a:pPr>
            <a:r>
              <a:rPr lang="fr-FR" sz="2800" b="1" dirty="0">
                <a:latin typeface="Calibri" panose="020F0502020204030204" pitchFamily="34" charset="0"/>
              </a:rPr>
              <a:t>Les points importants </a:t>
            </a:r>
          </a:p>
          <a:p>
            <a:pPr lvl="1">
              <a:buFontTx/>
              <a:buChar char="-"/>
            </a:pPr>
            <a:r>
              <a:rPr lang="fr-FR" sz="2400" dirty="0">
                <a:latin typeface="Calibri" panose="020F0502020204030204" pitchFamily="34" charset="0"/>
              </a:rPr>
              <a:t>Ajouter un numéro de téléphone pro</a:t>
            </a:r>
          </a:p>
          <a:p>
            <a:pPr lvl="1">
              <a:buFontTx/>
              <a:buChar char="-"/>
            </a:pPr>
            <a:r>
              <a:rPr lang="fr-FR" sz="2400" dirty="0">
                <a:latin typeface="Calibri" panose="020F0502020204030204" pitchFamily="34" charset="0"/>
              </a:rPr>
              <a:t>Respecter la casse dans l’objet : </a:t>
            </a:r>
          </a:p>
          <a:p>
            <a:pPr lvl="2">
              <a:buFontTx/>
              <a:buChar char="-"/>
            </a:pPr>
            <a:r>
              <a:rPr lang="fr-FR" sz="2000" dirty="0">
                <a:latin typeface="Calibri" panose="020F0502020204030204" pitchFamily="34" charset="0"/>
              </a:rPr>
              <a:t>LS2N-Equipe-Nom-Objet</a:t>
            </a:r>
          </a:p>
          <a:p>
            <a:pPr lvl="1">
              <a:buFontTx/>
              <a:buChar char="-"/>
            </a:pPr>
            <a:r>
              <a:rPr lang="fr-FR" sz="2400" dirty="0">
                <a:latin typeface="Calibri" panose="020F0502020204030204" pitchFamily="34" charset="0"/>
              </a:rPr>
              <a:t>Faire sa demande de mission sur le portail LS2N</a:t>
            </a:r>
          </a:p>
          <a:p>
            <a:pPr lvl="1">
              <a:buFontTx/>
              <a:buChar char="-"/>
            </a:pPr>
            <a:r>
              <a:rPr lang="fr-FR" sz="2400" dirty="0">
                <a:latin typeface="Calibri" panose="020F0502020204030204" pitchFamily="34" charset="0"/>
              </a:rPr>
              <a:t>Connaître la ligne budgétaire</a:t>
            </a:r>
          </a:p>
          <a:p>
            <a:pPr lvl="1">
              <a:buFontTx/>
              <a:buChar char="-"/>
            </a:pPr>
            <a:r>
              <a:rPr lang="fr-FR" sz="2400" dirty="0">
                <a:latin typeface="Calibri" panose="020F0502020204030204" pitchFamily="34" charset="0"/>
              </a:rPr>
              <a:t>Ne pas se tromper entre l’OM sans frais et avec frais</a:t>
            </a:r>
          </a:p>
          <a:p>
            <a:pPr lvl="1">
              <a:buFontTx/>
              <a:buChar char="-"/>
            </a:pPr>
            <a:r>
              <a:rPr lang="fr-FR" sz="2400" dirty="0">
                <a:latin typeface="Calibri" panose="020F0502020204030204" pitchFamily="34" charset="0"/>
              </a:rPr>
              <a:t>Accepter les fenêtres pop-up pour accéder à GOELETT</a:t>
            </a:r>
          </a:p>
          <a:p>
            <a:pPr lvl="1">
              <a:buFontTx/>
              <a:buChar char="-"/>
            </a:pPr>
            <a:r>
              <a:rPr lang="fr-FR" sz="2400" dirty="0">
                <a:latin typeface="Calibri" panose="020F0502020204030204" pitchFamily="34" charset="0"/>
              </a:rPr>
              <a:t>Attention aux délais de validation des réservations FCM</a:t>
            </a:r>
          </a:p>
          <a:p>
            <a:pPr marL="402336" lvl="1" indent="0">
              <a:buNone/>
            </a:pPr>
            <a:r>
              <a:rPr lang="fr-FR" sz="2000" dirty="0">
                <a:latin typeface="Calibri" panose="020F0502020204030204" pitchFamily="34" charset="0"/>
              </a:rPr>
              <a:t> </a:t>
            </a:r>
          </a:p>
          <a:p>
            <a:pPr lvl="2">
              <a:buFontTx/>
              <a:buChar char="-"/>
            </a:pPr>
            <a:endParaRPr lang="fr-FR" sz="2000" dirty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sz="2800" dirty="0">
              <a:latin typeface="Calibri" panose="020F050202020403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35659"/>
            <a:ext cx="457200" cy="476250"/>
          </a:xfrm>
        </p:spPr>
        <p:txBody>
          <a:bodyPr/>
          <a:lstStyle/>
          <a:p>
            <a:fld id="{E5C7EF4D-DD50-400C-9F04-EB20CB99416E}" type="slidenum"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Arial Narrow" panose="020B0606020202030204" pitchFamily="34" charset="0"/>
              </a:rPr>
              <a:pPr/>
              <a:t>6</a:t>
            </a:fld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9512" y="271736"/>
            <a:ext cx="615553" cy="597666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NOTILUS – Nantes Université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75" y="6072789"/>
            <a:ext cx="818598" cy="75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470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80396" cy="79208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NOTILUS – Nantes Université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35659"/>
            <a:ext cx="457200" cy="476250"/>
          </a:xfrm>
        </p:spPr>
        <p:txBody>
          <a:bodyPr/>
          <a:lstStyle/>
          <a:p>
            <a:fld id="{E5C7EF4D-DD50-400C-9F04-EB20CB99416E}" type="slidenum"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rgbClr val="335B74"/>
                </a:solidFill>
                <a:effectLst/>
                <a:uLnTx/>
                <a:uFillTx/>
                <a:latin typeface="Arial Narrow" panose="020B0606020202030204" pitchFamily="34" charset="0"/>
              </a:rPr>
              <a:pPr/>
              <a:t>7</a:t>
            </a:fld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DFE3E5">
                  <a:shade val="50000"/>
                  <a:satMod val="200000"/>
                </a:srgb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9512" y="271736"/>
            <a:ext cx="615553" cy="597666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NOTILUS – Nantes Université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75" y="6072789"/>
            <a:ext cx="818598" cy="754573"/>
          </a:xfrm>
          <a:prstGeom prst="rect">
            <a:avLst/>
          </a:prstGeom>
        </p:spPr>
      </p:pic>
      <p:pic>
        <p:nvPicPr>
          <p:cNvPr id="10" name="Espace réservé du contenu 9">
            <a:extLst>
              <a:ext uri="{FF2B5EF4-FFF2-40B4-BE49-F238E27FC236}">
                <a16:creationId xmlns:a16="http://schemas.microsoft.com/office/drawing/2014/main" id="{E952910E-06EC-4535-8573-A170855C55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259632" y="1772816"/>
            <a:ext cx="7499350" cy="4007637"/>
          </a:xfrm>
        </p:spPr>
      </p:pic>
    </p:spTree>
    <p:extLst>
      <p:ext uri="{BB962C8B-B14F-4D97-AF65-F5344CB8AC3E}">
        <p14:creationId xmlns:p14="http://schemas.microsoft.com/office/powerpoint/2010/main" val="3242277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Bleu 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351</Words>
  <Application>Microsoft Office PowerPoint</Application>
  <PresentationFormat>Affichage à l'écran (4:3)</PresentationFormat>
  <Paragraphs>78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 Narrow</vt:lpstr>
      <vt:lpstr>Calibri</vt:lpstr>
      <vt:lpstr>Gill Sans MT</vt:lpstr>
      <vt:lpstr>Verdana</vt:lpstr>
      <vt:lpstr>Wingdings 2</vt:lpstr>
      <vt:lpstr>Solstice</vt:lpstr>
      <vt:lpstr>NOTILUS – Nantes Université</vt:lpstr>
      <vt:lpstr>NOTILUS – Nantes Université</vt:lpstr>
      <vt:lpstr>NOTILUS – 1ère connexion</vt:lpstr>
      <vt:lpstr>NOTILUS – 1ère connexion</vt:lpstr>
      <vt:lpstr>NOTILUS – Nantes Université</vt:lpstr>
      <vt:lpstr>NOTILUS – Nantes Université</vt:lpstr>
      <vt:lpstr>NOTILUS – Nantes Université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adminuser</dc:creator>
  <cp:lastModifiedBy>brard-a</cp:lastModifiedBy>
  <cp:revision>25</cp:revision>
  <dcterms:created xsi:type="dcterms:W3CDTF">2017-02-28T14:05:57Z</dcterms:created>
  <dcterms:modified xsi:type="dcterms:W3CDTF">2024-02-21T09:50:17Z</dcterms:modified>
</cp:coreProperties>
</file>