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8" r:id="rId3"/>
    <p:sldId id="259" r:id="rId4"/>
    <p:sldId id="260" r:id="rId5"/>
    <p:sldId id="264" r:id="rId6"/>
    <p:sldId id="266" r:id="rId7"/>
    <p:sldId id="287" r:id="rId8"/>
    <p:sldId id="280" r:id="rId9"/>
    <p:sldId id="291" r:id="rId10"/>
    <p:sldId id="292" r:id="rId11"/>
    <p:sldId id="289" r:id="rId12"/>
    <p:sldId id="290" r:id="rId13"/>
    <p:sldId id="288" r:id="rId14"/>
    <p:sldId id="262" r:id="rId15"/>
    <p:sldId id="293" r:id="rId16"/>
    <p:sldId id="265" r:id="rId17"/>
    <p:sldId id="281" r:id="rId18"/>
    <p:sldId id="285" r:id="rId19"/>
    <p:sldId id="267" r:id="rId20"/>
    <p:sldId id="282" r:id="rId21"/>
    <p:sldId id="284" r:id="rId22"/>
    <p:sldId id="283" r:id="rId23"/>
    <p:sldId id="270" r:id="rId24"/>
    <p:sldId id="271" r:id="rId25"/>
    <p:sldId id="272" r:id="rId26"/>
    <p:sldId id="273" r:id="rId27"/>
    <p:sldId id="274" r:id="rId28"/>
    <p:sldId id="286" r:id="rId29"/>
    <p:sldId id="275" r:id="rId30"/>
    <p:sldId id="276" r:id="rId31"/>
    <p:sldId id="277" r:id="rId32"/>
    <p:sldId id="279" r:id="rId3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B17C87-A11F-473C-8316-88D042FC81C9}" type="datetimeFigureOut">
              <a:rPr lang="fr-FR" smtClean="0"/>
              <a:t>22/01/2015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3A2FE4-484B-42BF-830B-3F4A177B43D5}" type="slidenum">
              <a:rPr lang="fr-FR" smtClean="0"/>
              <a:t>‹N°›</a:t>
            </a:fld>
            <a:endParaRPr lang="fr-FR"/>
          </a:p>
        </p:txBody>
      </p:sp>
    </p:spTree>
    <p:extLst>
      <p:ext uri="{BB962C8B-B14F-4D97-AF65-F5344CB8AC3E}">
        <p14:creationId xmlns:p14="http://schemas.microsoft.com/office/powerpoint/2010/main" val="550062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0890CC3F-40A6-4020-98FC-30BE80BC844F}" type="datetime1">
              <a:rPr lang="fr-FR" smtClean="0"/>
              <a:t>22/01/2015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9CEB04-5D9C-4C25-B7DE-C6D4D581C4B0}" type="slidenum">
              <a:rPr lang="fr-FR" smtClean="0"/>
              <a:t>‹N°›</a:t>
            </a:fld>
            <a:endParaRPr lang="fr-FR"/>
          </a:p>
        </p:txBody>
      </p:sp>
    </p:spTree>
    <p:extLst>
      <p:ext uri="{BB962C8B-B14F-4D97-AF65-F5344CB8AC3E}">
        <p14:creationId xmlns:p14="http://schemas.microsoft.com/office/powerpoint/2010/main" val="3306257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73722E3-2D66-457D-88AB-86F085B4454D}" type="datetime1">
              <a:rPr lang="fr-FR" smtClean="0"/>
              <a:t>22/01/2015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9CEB04-5D9C-4C25-B7DE-C6D4D581C4B0}" type="slidenum">
              <a:rPr lang="fr-FR" smtClean="0"/>
              <a:t>‹N°›</a:t>
            </a:fld>
            <a:endParaRPr lang="fr-FR"/>
          </a:p>
        </p:txBody>
      </p:sp>
    </p:spTree>
    <p:extLst>
      <p:ext uri="{BB962C8B-B14F-4D97-AF65-F5344CB8AC3E}">
        <p14:creationId xmlns:p14="http://schemas.microsoft.com/office/powerpoint/2010/main" val="2428499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2593475-865F-447F-8827-296CFFAD445C}" type="datetime1">
              <a:rPr lang="fr-FR" smtClean="0"/>
              <a:t>22/01/2015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9CEB04-5D9C-4C25-B7DE-C6D4D581C4B0}" type="slidenum">
              <a:rPr lang="fr-FR" smtClean="0"/>
              <a:t>‹N°›</a:t>
            </a:fld>
            <a:endParaRPr lang="fr-FR"/>
          </a:p>
        </p:txBody>
      </p:sp>
    </p:spTree>
    <p:extLst>
      <p:ext uri="{BB962C8B-B14F-4D97-AF65-F5344CB8AC3E}">
        <p14:creationId xmlns:p14="http://schemas.microsoft.com/office/powerpoint/2010/main" val="3277965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B5E5E43-730A-4D91-974D-6EDF49509539}" type="datetime1">
              <a:rPr lang="fr-FR" smtClean="0"/>
              <a:t>22/01/2015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9CEB04-5D9C-4C25-B7DE-C6D4D581C4B0}" type="slidenum">
              <a:rPr lang="fr-FR" smtClean="0"/>
              <a:t>‹N°›</a:t>
            </a:fld>
            <a:endParaRPr lang="fr-FR"/>
          </a:p>
        </p:txBody>
      </p:sp>
    </p:spTree>
    <p:extLst>
      <p:ext uri="{BB962C8B-B14F-4D97-AF65-F5344CB8AC3E}">
        <p14:creationId xmlns:p14="http://schemas.microsoft.com/office/powerpoint/2010/main" val="416155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99382BCC-B309-4089-815B-E59477CF8B19}" type="datetime1">
              <a:rPr lang="fr-FR" smtClean="0"/>
              <a:t>22/01/2015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49CEB04-5D9C-4C25-B7DE-C6D4D581C4B0}" type="slidenum">
              <a:rPr lang="fr-FR" smtClean="0"/>
              <a:t>‹N°›</a:t>
            </a:fld>
            <a:endParaRPr lang="fr-FR"/>
          </a:p>
        </p:txBody>
      </p:sp>
    </p:spTree>
    <p:extLst>
      <p:ext uri="{BB962C8B-B14F-4D97-AF65-F5344CB8AC3E}">
        <p14:creationId xmlns:p14="http://schemas.microsoft.com/office/powerpoint/2010/main" val="1213594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B3B4640-299F-492E-A57E-71FBF2596FF2}" type="datetime1">
              <a:rPr lang="fr-FR" smtClean="0"/>
              <a:t>22/01/2015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49CEB04-5D9C-4C25-B7DE-C6D4D581C4B0}" type="slidenum">
              <a:rPr lang="fr-FR" smtClean="0"/>
              <a:t>‹N°›</a:t>
            </a:fld>
            <a:endParaRPr lang="fr-FR"/>
          </a:p>
        </p:txBody>
      </p:sp>
    </p:spTree>
    <p:extLst>
      <p:ext uri="{BB962C8B-B14F-4D97-AF65-F5344CB8AC3E}">
        <p14:creationId xmlns:p14="http://schemas.microsoft.com/office/powerpoint/2010/main" val="2632855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EF66E9B-C102-46C4-93FB-BF4A59493E89}" type="datetime1">
              <a:rPr lang="fr-FR" smtClean="0"/>
              <a:t>22/01/2015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49CEB04-5D9C-4C25-B7DE-C6D4D581C4B0}" type="slidenum">
              <a:rPr lang="fr-FR" smtClean="0"/>
              <a:t>‹N°›</a:t>
            </a:fld>
            <a:endParaRPr lang="fr-FR"/>
          </a:p>
        </p:txBody>
      </p:sp>
    </p:spTree>
    <p:extLst>
      <p:ext uri="{BB962C8B-B14F-4D97-AF65-F5344CB8AC3E}">
        <p14:creationId xmlns:p14="http://schemas.microsoft.com/office/powerpoint/2010/main" val="2388699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7313B8D0-B990-4294-B042-793E21A90CDA}" type="datetime1">
              <a:rPr lang="fr-FR" smtClean="0"/>
              <a:t>22/01/2015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49CEB04-5D9C-4C25-B7DE-C6D4D581C4B0}" type="slidenum">
              <a:rPr lang="fr-FR" smtClean="0"/>
              <a:t>‹N°›</a:t>
            </a:fld>
            <a:endParaRPr lang="fr-FR"/>
          </a:p>
        </p:txBody>
      </p:sp>
    </p:spTree>
    <p:extLst>
      <p:ext uri="{BB962C8B-B14F-4D97-AF65-F5344CB8AC3E}">
        <p14:creationId xmlns:p14="http://schemas.microsoft.com/office/powerpoint/2010/main" val="2317061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689371D-CEC0-4349-9642-86E23A84C95E}" type="datetime1">
              <a:rPr lang="fr-FR" smtClean="0"/>
              <a:t>22/01/2015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49CEB04-5D9C-4C25-B7DE-C6D4D581C4B0}" type="slidenum">
              <a:rPr lang="fr-FR" smtClean="0"/>
              <a:t>‹N°›</a:t>
            </a:fld>
            <a:endParaRPr lang="fr-FR"/>
          </a:p>
        </p:txBody>
      </p:sp>
    </p:spTree>
    <p:extLst>
      <p:ext uri="{BB962C8B-B14F-4D97-AF65-F5344CB8AC3E}">
        <p14:creationId xmlns:p14="http://schemas.microsoft.com/office/powerpoint/2010/main" val="773434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DC49454-62E8-4B56-A843-ED684B6E98F3}" type="datetime1">
              <a:rPr lang="fr-FR" smtClean="0"/>
              <a:t>22/01/2015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49CEB04-5D9C-4C25-B7DE-C6D4D581C4B0}" type="slidenum">
              <a:rPr lang="fr-FR" smtClean="0"/>
              <a:t>‹N°›</a:t>
            </a:fld>
            <a:endParaRPr lang="fr-FR"/>
          </a:p>
        </p:txBody>
      </p:sp>
    </p:spTree>
    <p:extLst>
      <p:ext uri="{BB962C8B-B14F-4D97-AF65-F5344CB8AC3E}">
        <p14:creationId xmlns:p14="http://schemas.microsoft.com/office/powerpoint/2010/main" val="3232789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1847ACCD-0D76-4EBD-8A76-639C95AA991B}" type="datetime1">
              <a:rPr lang="fr-FR" smtClean="0"/>
              <a:t>22/01/2015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49CEB04-5D9C-4C25-B7DE-C6D4D581C4B0}" type="slidenum">
              <a:rPr lang="fr-FR" smtClean="0"/>
              <a:t>‹N°›</a:t>
            </a:fld>
            <a:endParaRPr lang="fr-FR"/>
          </a:p>
        </p:txBody>
      </p:sp>
    </p:spTree>
    <p:extLst>
      <p:ext uri="{BB962C8B-B14F-4D97-AF65-F5344CB8AC3E}">
        <p14:creationId xmlns:p14="http://schemas.microsoft.com/office/powerpoint/2010/main" val="2725619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308A9A-755A-4A68-9483-5FD8859D507D}" type="datetime1">
              <a:rPr lang="fr-FR" smtClean="0"/>
              <a:t>22/01/2015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9CEB04-5D9C-4C25-B7DE-C6D4D581C4B0}" type="slidenum">
              <a:rPr lang="fr-FR" smtClean="0"/>
              <a:t>‹N°›</a:t>
            </a:fld>
            <a:endParaRPr lang="fr-FR"/>
          </a:p>
        </p:txBody>
      </p:sp>
    </p:spTree>
    <p:extLst>
      <p:ext uri="{BB962C8B-B14F-4D97-AF65-F5344CB8AC3E}">
        <p14:creationId xmlns:p14="http://schemas.microsoft.com/office/powerpoint/2010/main" val="5342417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980728"/>
            <a:ext cx="7772400" cy="2088232"/>
          </a:xfrm>
        </p:spPr>
        <p:txBody>
          <a:bodyPr>
            <a:normAutofit fontScale="90000"/>
          </a:bodyPr>
          <a:lstStyle/>
          <a:p>
            <a:r>
              <a:rPr lang="fr-FR" dirty="0" smtClean="0"/>
              <a:t>Vérification formelle de la relation de raffinement des diagrammes de séquence UML2.0 avec Event-B</a:t>
            </a:r>
            <a:endParaRPr lang="fr-FR" dirty="0"/>
          </a:p>
        </p:txBody>
      </p:sp>
      <p:sp>
        <p:nvSpPr>
          <p:cNvPr id="3" name="Sous-titre 2"/>
          <p:cNvSpPr>
            <a:spLocks noGrp="1"/>
          </p:cNvSpPr>
          <p:nvPr>
            <p:ph type="subTitle" idx="1"/>
          </p:nvPr>
        </p:nvSpPr>
        <p:spPr/>
        <p:txBody>
          <a:bodyPr/>
          <a:lstStyle/>
          <a:p>
            <a:r>
              <a:rPr lang="fr-FR" dirty="0" smtClean="0"/>
              <a:t>Présenté par </a:t>
            </a:r>
            <a:r>
              <a:rPr lang="fr-FR" dirty="0" err="1" smtClean="0"/>
              <a:t>Dhaou</a:t>
            </a:r>
            <a:r>
              <a:rPr lang="fr-FR" dirty="0" smtClean="0"/>
              <a:t> Fatma</a:t>
            </a:r>
            <a:endParaRPr lang="fr-FR" dirty="0"/>
          </a:p>
        </p:txBody>
      </p:sp>
      <p:sp>
        <p:nvSpPr>
          <p:cNvPr id="4" name="Espace réservé du numéro de diapositive 3"/>
          <p:cNvSpPr>
            <a:spLocks noGrp="1"/>
          </p:cNvSpPr>
          <p:nvPr>
            <p:ph type="sldNum" sz="quarter" idx="12"/>
          </p:nvPr>
        </p:nvSpPr>
        <p:spPr/>
        <p:txBody>
          <a:bodyPr/>
          <a:lstStyle/>
          <a:p>
            <a:fld id="{A49CEB04-5D9C-4C25-B7DE-C6D4D581C4B0}" type="slidenum">
              <a:rPr lang="fr-FR" smtClean="0"/>
              <a:t>1</a:t>
            </a:fld>
            <a:endParaRPr lang="fr-FR"/>
          </a:p>
        </p:txBody>
      </p:sp>
    </p:spTree>
    <p:extLst>
      <p:ext uri="{BB962C8B-B14F-4D97-AF65-F5344CB8AC3E}">
        <p14:creationId xmlns:p14="http://schemas.microsoft.com/office/powerpoint/2010/main" val="39002341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908720"/>
            <a:ext cx="7704856" cy="47525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Espace réservé du numéro de diapositive 3"/>
          <p:cNvSpPr>
            <a:spLocks noGrp="1"/>
          </p:cNvSpPr>
          <p:nvPr>
            <p:ph type="sldNum" sz="quarter" idx="12"/>
          </p:nvPr>
        </p:nvSpPr>
        <p:spPr/>
        <p:txBody>
          <a:bodyPr/>
          <a:lstStyle/>
          <a:p>
            <a:fld id="{A49CEB04-5D9C-4C25-B7DE-C6D4D581C4B0}" type="slidenum">
              <a:rPr lang="fr-FR" smtClean="0"/>
              <a:t>10</a:t>
            </a:fld>
            <a:endParaRPr lang="fr-FR"/>
          </a:p>
        </p:txBody>
      </p:sp>
    </p:spTree>
    <p:extLst>
      <p:ext uri="{BB962C8B-B14F-4D97-AF65-F5344CB8AC3E}">
        <p14:creationId xmlns:p14="http://schemas.microsoft.com/office/powerpoint/2010/main" val="19320707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0914" y="2204864"/>
            <a:ext cx="7681486" cy="41900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Espace réservé du numéro de diapositive 3"/>
          <p:cNvSpPr>
            <a:spLocks noGrp="1"/>
          </p:cNvSpPr>
          <p:nvPr>
            <p:ph type="sldNum" sz="quarter" idx="12"/>
          </p:nvPr>
        </p:nvSpPr>
        <p:spPr/>
        <p:txBody>
          <a:bodyPr/>
          <a:lstStyle/>
          <a:p>
            <a:fld id="{A49CEB04-5D9C-4C25-B7DE-C6D4D581C4B0}" type="slidenum">
              <a:rPr lang="fr-FR" smtClean="0"/>
              <a:t>11</a:t>
            </a:fld>
            <a:endParaRPr lang="fr-FR"/>
          </a:p>
        </p:txBody>
      </p:sp>
      <p:sp>
        <p:nvSpPr>
          <p:cNvPr id="5" name="ZoneTexte 4"/>
          <p:cNvSpPr txBox="1"/>
          <p:nvPr/>
        </p:nvSpPr>
        <p:spPr>
          <a:xfrm>
            <a:off x="179512" y="260648"/>
            <a:ext cx="7536521" cy="1384995"/>
          </a:xfrm>
          <a:prstGeom prst="rect">
            <a:avLst/>
          </a:prstGeom>
          <a:noFill/>
        </p:spPr>
        <p:txBody>
          <a:bodyPr wrap="square" rtlCol="0">
            <a:spAutoFit/>
          </a:bodyPr>
          <a:lstStyle/>
          <a:p>
            <a:r>
              <a:rPr lang="fr-FR" sz="2800" dirty="0" smtClean="0"/>
              <a:t>Traitement des </a:t>
            </a:r>
            <a:r>
              <a:rPr lang="fr-FR" sz="2800" dirty="0" err="1" smtClean="0"/>
              <a:t>Fc</a:t>
            </a:r>
            <a:r>
              <a:rPr lang="fr-FR" sz="2800" dirty="0" smtClean="0"/>
              <a:t> revient à les aplatir (les rendre basiques ce qu’on gagne au niveau représentation on le perd dans le calcul des traces résultantes </a:t>
            </a:r>
            <a:endParaRPr lang="fr-FR" sz="2800" dirty="0"/>
          </a:p>
        </p:txBody>
      </p:sp>
    </p:spTree>
    <p:extLst>
      <p:ext uri="{BB962C8B-B14F-4D97-AF65-F5344CB8AC3E}">
        <p14:creationId xmlns:p14="http://schemas.microsoft.com/office/powerpoint/2010/main" val="32687542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916832"/>
            <a:ext cx="8568952" cy="4104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Espace réservé du numéro de diapositive 3"/>
          <p:cNvSpPr>
            <a:spLocks noGrp="1"/>
          </p:cNvSpPr>
          <p:nvPr>
            <p:ph type="sldNum" sz="quarter" idx="12"/>
          </p:nvPr>
        </p:nvSpPr>
        <p:spPr/>
        <p:txBody>
          <a:bodyPr/>
          <a:lstStyle/>
          <a:p>
            <a:fld id="{A49CEB04-5D9C-4C25-B7DE-C6D4D581C4B0}" type="slidenum">
              <a:rPr lang="fr-FR" smtClean="0"/>
              <a:t>12</a:t>
            </a:fld>
            <a:endParaRPr lang="fr-FR"/>
          </a:p>
        </p:txBody>
      </p:sp>
    </p:spTree>
    <p:extLst>
      <p:ext uri="{BB962C8B-B14F-4D97-AF65-F5344CB8AC3E}">
        <p14:creationId xmlns:p14="http://schemas.microsoft.com/office/powerpoint/2010/main" val="27961112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2157413"/>
            <a:ext cx="8712967" cy="3791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Espace réservé du numéro de diapositive 3"/>
          <p:cNvSpPr>
            <a:spLocks noGrp="1"/>
          </p:cNvSpPr>
          <p:nvPr>
            <p:ph type="sldNum" sz="quarter" idx="12"/>
          </p:nvPr>
        </p:nvSpPr>
        <p:spPr/>
        <p:txBody>
          <a:bodyPr/>
          <a:lstStyle/>
          <a:p>
            <a:fld id="{A49CEB04-5D9C-4C25-B7DE-C6D4D581C4B0}" type="slidenum">
              <a:rPr lang="fr-FR" smtClean="0"/>
              <a:t>13</a:t>
            </a:fld>
            <a:endParaRPr lang="fr-FR"/>
          </a:p>
        </p:txBody>
      </p:sp>
    </p:spTree>
    <p:extLst>
      <p:ext uri="{BB962C8B-B14F-4D97-AF65-F5344CB8AC3E}">
        <p14:creationId xmlns:p14="http://schemas.microsoft.com/office/powerpoint/2010/main" val="2087611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1143000"/>
          </a:xfrm>
        </p:spPr>
        <p:txBody>
          <a:bodyPr>
            <a:normAutofit fontScale="90000"/>
          </a:bodyPr>
          <a:lstStyle/>
          <a:p>
            <a:pPr algn="ctr">
              <a:defRPr/>
            </a:pPr>
            <a:r>
              <a:rPr lang="fr-FR" sz="4000" dirty="0" smtClean="0"/>
              <a:t>Limites des sémantiques existantes pour la modélisation des Sys. distribués</a:t>
            </a:r>
            <a:endParaRPr lang="fr-FR" sz="4000" dirty="0"/>
          </a:p>
        </p:txBody>
      </p:sp>
      <p:sp>
        <p:nvSpPr>
          <p:cNvPr id="3" name="Espace réservé du contenu 2"/>
          <p:cNvSpPr>
            <a:spLocks noGrp="1"/>
          </p:cNvSpPr>
          <p:nvPr>
            <p:ph idx="1"/>
          </p:nvPr>
        </p:nvSpPr>
        <p:spPr>
          <a:xfrm>
            <a:off x="457200" y="1340768"/>
            <a:ext cx="8229600" cy="5256584"/>
          </a:xfrm>
        </p:spPr>
        <p:txBody>
          <a:bodyPr>
            <a:normAutofit/>
          </a:bodyPr>
          <a:lstStyle/>
          <a:p>
            <a:pPr marL="0" indent="0">
              <a:buNone/>
              <a:defRPr/>
            </a:pPr>
            <a:r>
              <a:rPr lang="fr-FR" dirty="0" smtClean="0"/>
              <a:t>Sémantique UML2.0 définie par OMG: </a:t>
            </a:r>
          </a:p>
          <a:p>
            <a:pPr marL="571500" indent="-457200">
              <a:defRPr/>
            </a:pPr>
            <a:r>
              <a:rPr lang="fr-FR" dirty="0" smtClean="0"/>
              <a:t>Les différentes définitions  donnés aux fragments combinés mènent à des différentes interprétations </a:t>
            </a:r>
          </a:p>
          <a:p>
            <a:pPr marL="571500" indent="-457200">
              <a:defRPr/>
            </a:pPr>
            <a:r>
              <a:rPr lang="fr-FR" dirty="0" smtClean="0"/>
              <a:t>Ne permet pas de modéliser tous les comportements possibles  des systèmes distribués ce qui mène au problème « </a:t>
            </a:r>
            <a:r>
              <a:rPr lang="fr-FR" dirty="0" err="1" smtClean="0"/>
              <a:t>implied</a:t>
            </a:r>
            <a:r>
              <a:rPr lang="fr-FR" dirty="0" smtClean="0"/>
              <a:t> scenario »</a:t>
            </a:r>
          </a:p>
          <a:p>
            <a:pPr marL="0" indent="0">
              <a:buNone/>
              <a:defRPr/>
            </a:pPr>
            <a:endParaRPr lang="fr-FR" dirty="0" smtClean="0"/>
          </a:p>
          <a:p>
            <a:pPr>
              <a:defRPr/>
            </a:pPr>
            <a:endParaRPr lang="fr-FR" dirty="0"/>
          </a:p>
        </p:txBody>
      </p:sp>
      <p:sp>
        <p:nvSpPr>
          <p:cNvPr id="4" name="Espace réservé du numéro de diapositive 3"/>
          <p:cNvSpPr>
            <a:spLocks noGrp="1"/>
          </p:cNvSpPr>
          <p:nvPr>
            <p:ph type="sldNum" sz="quarter" idx="10"/>
          </p:nvPr>
        </p:nvSpPr>
        <p:spPr/>
        <p:txBody>
          <a:bodyPr/>
          <a:lstStyle/>
          <a:p>
            <a:pPr>
              <a:defRPr/>
            </a:pPr>
            <a:fld id="{C7F55D8F-D317-4F66-B770-3C29C29A5B8E}" type="slidenum">
              <a:rPr lang="fr-FR" smtClean="0"/>
              <a:pPr>
                <a:defRPr/>
              </a:pPr>
              <a:t>14</a:t>
            </a:fld>
            <a:endParaRPr lang="fr-FR" dirty="0"/>
          </a:p>
        </p:txBody>
      </p:sp>
    </p:spTree>
    <p:extLst>
      <p:ext uri="{BB962C8B-B14F-4D97-AF65-F5344CB8AC3E}">
        <p14:creationId xmlns:p14="http://schemas.microsoft.com/office/powerpoint/2010/main" val="21794134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FR" dirty="0" err="1" smtClean="0"/>
              <a:t>Implied</a:t>
            </a:r>
            <a:r>
              <a:rPr lang="fr-FR" dirty="0" smtClean="0"/>
              <a:t> scenario est un comportement inattendu  qui peut engendrer un comportement non désiré</a:t>
            </a:r>
            <a:endParaRPr lang="fr-FR" dirty="0"/>
          </a:p>
          <a:p>
            <a:r>
              <a:rPr lang="fr-FR" dirty="0" smtClean="0"/>
              <a:t>énumération de toutes les traces possibles peut s’avérer crucial pour assurer les propriétés  de sûreté)</a:t>
            </a:r>
          </a:p>
          <a:p>
            <a:endParaRPr lang="fr-FR" dirty="0"/>
          </a:p>
          <a:p>
            <a:endParaRPr lang="fr-FR" dirty="0" smtClean="0"/>
          </a:p>
          <a:p>
            <a:pPr marL="0" indent="0">
              <a:buNone/>
            </a:pPr>
            <a:endParaRPr lang="fr-FR" dirty="0"/>
          </a:p>
        </p:txBody>
      </p:sp>
      <p:sp>
        <p:nvSpPr>
          <p:cNvPr id="4" name="Espace réservé du numéro de diapositive 3"/>
          <p:cNvSpPr>
            <a:spLocks noGrp="1"/>
          </p:cNvSpPr>
          <p:nvPr>
            <p:ph type="sldNum" sz="quarter" idx="12"/>
          </p:nvPr>
        </p:nvSpPr>
        <p:spPr/>
        <p:txBody>
          <a:bodyPr/>
          <a:lstStyle/>
          <a:p>
            <a:fld id="{A49CEB04-5D9C-4C25-B7DE-C6D4D581C4B0}" type="slidenum">
              <a:rPr lang="fr-FR" smtClean="0"/>
              <a:t>15</a:t>
            </a:fld>
            <a:endParaRPr lang="fr-FR"/>
          </a:p>
        </p:txBody>
      </p:sp>
    </p:spTree>
    <p:extLst>
      <p:ext uri="{BB962C8B-B14F-4D97-AF65-F5344CB8AC3E}">
        <p14:creationId xmlns:p14="http://schemas.microsoft.com/office/powerpoint/2010/main" val="4934035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altLang="fr-FR" dirty="0" smtClean="0"/>
              <a:t>Les sémantiques existantes présentent des limites </a:t>
            </a:r>
          </a:p>
          <a:p>
            <a:pPr lvl="1">
              <a:buFont typeface="Wingdings" pitchFamily="2" charset="2"/>
              <a:buChar char="Ø"/>
            </a:pPr>
            <a:r>
              <a:rPr lang="fr-FR" altLang="fr-FR" sz="3200" dirty="0" smtClean="0"/>
              <a:t>Soit elles ne considèrent que des DS basiques </a:t>
            </a:r>
          </a:p>
          <a:p>
            <a:pPr lvl="1">
              <a:buFont typeface="Wingdings" pitchFamily="2" charset="2"/>
              <a:buChar char="Ø"/>
            </a:pPr>
            <a:r>
              <a:rPr lang="fr-FR" altLang="fr-FR" sz="3200" dirty="0" smtClean="0"/>
              <a:t>soit elles </a:t>
            </a:r>
            <a:r>
              <a:rPr lang="fr-FR" altLang="fr-FR" sz="3200" b="1" dirty="0" smtClean="0"/>
              <a:t>ne</a:t>
            </a:r>
            <a:r>
              <a:rPr lang="fr-FR" altLang="fr-FR" sz="3200" dirty="0" smtClean="0"/>
              <a:t> conviennent </a:t>
            </a:r>
            <a:r>
              <a:rPr lang="fr-FR" altLang="fr-FR" sz="3200" b="1" dirty="0" smtClean="0"/>
              <a:t>que </a:t>
            </a:r>
            <a:r>
              <a:rPr lang="fr-FR" altLang="fr-FR" sz="3200" dirty="0" smtClean="0"/>
              <a:t>pour l’étude de certains types de systèmes </a:t>
            </a:r>
          </a:p>
          <a:p>
            <a:pPr marL="0" indent="0">
              <a:buNone/>
            </a:pPr>
            <a:endParaRPr lang="fr-FR" dirty="0"/>
          </a:p>
        </p:txBody>
      </p:sp>
      <p:sp>
        <p:nvSpPr>
          <p:cNvPr id="4" name="Espace réservé du numéro de diapositive 3"/>
          <p:cNvSpPr>
            <a:spLocks noGrp="1"/>
          </p:cNvSpPr>
          <p:nvPr>
            <p:ph type="sldNum" sz="quarter" idx="12"/>
          </p:nvPr>
        </p:nvSpPr>
        <p:spPr/>
        <p:txBody>
          <a:bodyPr/>
          <a:lstStyle/>
          <a:p>
            <a:fld id="{A49CEB04-5D9C-4C25-B7DE-C6D4D581C4B0}" type="slidenum">
              <a:rPr lang="fr-FR" smtClean="0"/>
              <a:t>16</a:t>
            </a:fld>
            <a:endParaRPr lang="fr-FR"/>
          </a:p>
        </p:txBody>
      </p:sp>
    </p:spTree>
    <p:extLst>
      <p:ext uri="{BB962C8B-B14F-4D97-AF65-F5344CB8AC3E}">
        <p14:creationId xmlns:p14="http://schemas.microsoft.com/office/powerpoint/2010/main" val="3303471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Notre Choix</a:t>
            </a:r>
            <a:endParaRPr lang="fr-FR" dirty="0"/>
          </a:p>
        </p:txBody>
      </p:sp>
      <p:sp>
        <p:nvSpPr>
          <p:cNvPr id="3" name="Espace réservé du contenu 2"/>
          <p:cNvSpPr>
            <a:spLocks noGrp="1"/>
          </p:cNvSpPr>
          <p:nvPr>
            <p:ph idx="1"/>
          </p:nvPr>
        </p:nvSpPr>
        <p:spPr/>
        <p:txBody>
          <a:bodyPr/>
          <a:lstStyle/>
          <a:p>
            <a:r>
              <a:rPr lang="fr-FR" dirty="0" smtClean="0"/>
              <a:t>Sémantique causale</a:t>
            </a:r>
          </a:p>
          <a:p>
            <a:endParaRPr lang="fr-FR" dirty="0"/>
          </a:p>
          <a:p>
            <a:r>
              <a:rPr lang="fr-FR" dirty="0" smtClean="0"/>
              <a:t>Insuffisance: Proposée uniquement pour les DS basiques</a:t>
            </a:r>
          </a:p>
          <a:p>
            <a:endParaRPr lang="fr-FR" dirty="0"/>
          </a:p>
          <a:p>
            <a:r>
              <a:rPr lang="fr-FR" dirty="0" smtClean="0"/>
              <a:t>        Extension de la sémantique causale pour  supporter les DS avec fragments combinés</a:t>
            </a:r>
          </a:p>
          <a:p>
            <a:endParaRPr lang="fr-FR" dirty="0"/>
          </a:p>
        </p:txBody>
      </p:sp>
      <p:sp>
        <p:nvSpPr>
          <p:cNvPr id="4" name="Flèche droite 3"/>
          <p:cNvSpPr/>
          <p:nvPr/>
        </p:nvSpPr>
        <p:spPr>
          <a:xfrm>
            <a:off x="755576" y="4581128"/>
            <a:ext cx="720080"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A49CEB04-5D9C-4C25-B7DE-C6D4D581C4B0}" type="slidenum">
              <a:rPr lang="fr-FR" smtClean="0"/>
              <a:t>17</a:t>
            </a:fld>
            <a:endParaRPr lang="fr-FR"/>
          </a:p>
        </p:txBody>
      </p:sp>
    </p:spTree>
    <p:extLst>
      <p:ext uri="{BB962C8B-B14F-4D97-AF65-F5344CB8AC3E}">
        <p14:creationId xmlns:p14="http://schemas.microsoft.com/office/powerpoint/2010/main" val="32129673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dirty="0" smtClean="0"/>
          </a:p>
          <a:p>
            <a:r>
              <a:rPr lang="fr-FR" dirty="0" smtClean="0"/>
              <a:t>L’objectif est la vérification formelle du raffinement des DS </a:t>
            </a:r>
          </a:p>
          <a:p>
            <a:r>
              <a:rPr lang="fr-FR" dirty="0" smtClean="0"/>
              <a:t>Avantage du raffinement est d'avoir des modèles plus déterministes</a:t>
            </a:r>
          </a:p>
          <a:p>
            <a:endParaRPr lang="fr-FR" dirty="0"/>
          </a:p>
        </p:txBody>
      </p:sp>
      <p:sp>
        <p:nvSpPr>
          <p:cNvPr id="4" name="Espace réservé du numéro de diapositive 3"/>
          <p:cNvSpPr>
            <a:spLocks noGrp="1"/>
          </p:cNvSpPr>
          <p:nvPr>
            <p:ph type="sldNum" sz="quarter" idx="12"/>
          </p:nvPr>
        </p:nvSpPr>
        <p:spPr/>
        <p:txBody>
          <a:bodyPr/>
          <a:lstStyle/>
          <a:p>
            <a:fld id="{A49CEB04-5D9C-4C25-B7DE-C6D4D581C4B0}" type="slidenum">
              <a:rPr lang="fr-FR" smtClean="0"/>
              <a:t>18</a:t>
            </a:fld>
            <a:endParaRPr lang="fr-FR"/>
          </a:p>
        </p:txBody>
      </p:sp>
    </p:spTree>
    <p:extLst>
      <p:ext uri="{BB962C8B-B14F-4D97-AF65-F5344CB8AC3E}">
        <p14:creationId xmlns:p14="http://schemas.microsoft.com/office/powerpoint/2010/main" val="30619368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7467600" cy="1143000"/>
          </a:xfrm>
        </p:spPr>
        <p:txBody>
          <a:bodyPr>
            <a:normAutofit fontScale="90000"/>
          </a:bodyPr>
          <a:lstStyle/>
          <a:p>
            <a:pPr algn="ctr" eaLnBrk="1" fontAlgn="auto" hangingPunct="1">
              <a:spcAft>
                <a:spcPts val="0"/>
              </a:spcAft>
              <a:defRPr/>
            </a:pPr>
            <a:r>
              <a:rPr lang="fr-FR" b="1" dirty="0" smtClean="0"/>
              <a:t>Raffinement des diagrammes de séquences</a:t>
            </a:r>
            <a:endParaRPr lang="fr-FR" b="1" dirty="0"/>
          </a:p>
        </p:txBody>
      </p:sp>
      <p:sp>
        <p:nvSpPr>
          <p:cNvPr id="3" name="Espace réservé du contenu 2"/>
          <p:cNvSpPr>
            <a:spLocks noGrp="1"/>
          </p:cNvSpPr>
          <p:nvPr>
            <p:ph idx="1"/>
          </p:nvPr>
        </p:nvSpPr>
        <p:spPr>
          <a:xfrm>
            <a:off x="539552" y="1124744"/>
            <a:ext cx="7467600" cy="5276850"/>
          </a:xfrm>
        </p:spPr>
        <p:txBody>
          <a:bodyPr rtlCol="0">
            <a:normAutofit/>
          </a:bodyPr>
          <a:lstStyle/>
          <a:p>
            <a:pPr marL="514350" indent="-514350" eaLnBrk="1" fontAlgn="auto" hangingPunct="1">
              <a:spcAft>
                <a:spcPts val="0"/>
              </a:spcAft>
              <a:buFont typeface="+mj-lt"/>
              <a:buAutoNum type="arabicPeriod"/>
              <a:defRPr/>
            </a:pPr>
            <a:endParaRPr lang="fr-FR" b="1" dirty="0" smtClean="0"/>
          </a:p>
          <a:p>
            <a:pPr marL="514350" indent="-514350" eaLnBrk="1" fontAlgn="auto" hangingPunct="1">
              <a:spcAft>
                <a:spcPts val="0"/>
              </a:spcAft>
              <a:buFont typeface="+mj-lt"/>
              <a:buAutoNum type="arabicPeriod"/>
              <a:defRPr/>
            </a:pPr>
            <a:endParaRPr lang="fr-FR" b="1" dirty="0"/>
          </a:p>
          <a:p>
            <a:pPr marL="514350" indent="-514350" eaLnBrk="1" fontAlgn="auto" hangingPunct="1">
              <a:spcAft>
                <a:spcPts val="0"/>
              </a:spcAft>
              <a:buFont typeface="+mj-lt"/>
              <a:buAutoNum type="arabicPeriod"/>
              <a:defRPr/>
            </a:pPr>
            <a:r>
              <a:rPr lang="fr-FR" sz="3200" b="1" dirty="0" smtClean="0"/>
              <a:t>Raffinement syntaxique</a:t>
            </a:r>
            <a:endParaRPr lang="fr-FR" sz="3200" dirty="0" smtClean="0"/>
          </a:p>
          <a:p>
            <a:pPr marL="514350" indent="-514350" eaLnBrk="1" fontAlgn="auto" hangingPunct="1">
              <a:spcAft>
                <a:spcPts val="0"/>
              </a:spcAft>
              <a:buFont typeface="+mj-lt"/>
              <a:buAutoNum type="arabicPeriod"/>
              <a:defRPr/>
            </a:pPr>
            <a:endParaRPr lang="fr-FR" sz="3200" dirty="0"/>
          </a:p>
          <a:p>
            <a:pPr marL="514350" indent="-514350" eaLnBrk="1" fontAlgn="auto" hangingPunct="1">
              <a:spcAft>
                <a:spcPts val="0"/>
              </a:spcAft>
              <a:buFont typeface="+mj-lt"/>
              <a:buAutoNum type="arabicPeriod"/>
              <a:defRPr/>
            </a:pPr>
            <a:r>
              <a:rPr lang="fr-FR" sz="3200" b="1" dirty="0"/>
              <a:t>Raffinement </a:t>
            </a:r>
            <a:r>
              <a:rPr lang="fr-FR" sz="3200" b="1" dirty="0" smtClean="0"/>
              <a:t>sémantique</a:t>
            </a:r>
          </a:p>
          <a:p>
            <a:pPr marL="0" indent="0" eaLnBrk="1" fontAlgn="auto" hangingPunct="1">
              <a:spcAft>
                <a:spcPts val="0"/>
              </a:spcAft>
              <a:buFont typeface="Arial" pitchFamily="34" charset="0"/>
              <a:buNone/>
              <a:defRPr/>
            </a:pPr>
            <a:endParaRPr lang="fr-FR" sz="3200" dirty="0" smtClean="0"/>
          </a:p>
          <a:p>
            <a:pPr marL="0" indent="0" algn="ctr" eaLnBrk="1" fontAlgn="auto" hangingPunct="1">
              <a:spcAft>
                <a:spcPts val="0"/>
              </a:spcAft>
              <a:buFont typeface="Arial" pitchFamily="34" charset="0"/>
              <a:buNone/>
              <a:defRPr/>
            </a:pPr>
            <a:r>
              <a:rPr lang="fr-FR" sz="3200" dirty="0" smtClean="0"/>
              <a:t>Qu’il </a:t>
            </a:r>
            <a:r>
              <a:rPr lang="fr-FR" sz="3200" dirty="0"/>
              <a:t>soit </a:t>
            </a:r>
            <a:r>
              <a:rPr lang="fr-FR" sz="3200" dirty="0" smtClean="0"/>
              <a:t> syntaxique </a:t>
            </a:r>
            <a:r>
              <a:rPr lang="fr-FR" sz="3200" dirty="0"/>
              <a:t>ou sémantique le raffinement peut </a:t>
            </a:r>
            <a:r>
              <a:rPr lang="fr-FR" sz="3200" dirty="0" smtClean="0"/>
              <a:t>être</a:t>
            </a:r>
            <a:r>
              <a:rPr lang="fr-FR" sz="3200" b="1" dirty="0" smtClean="0"/>
              <a:t> Horizontal ou  </a:t>
            </a:r>
            <a:r>
              <a:rPr lang="fr-FR" sz="3200" b="1" dirty="0"/>
              <a:t>Vertical</a:t>
            </a:r>
            <a:endParaRPr lang="fr-FR" sz="3200" dirty="0"/>
          </a:p>
        </p:txBody>
      </p:sp>
      <p:sp>
        <p:nvSpPr>
          <p:cNvPr id="11268" name="Espace réservé du numéro de diapositive 3"/>
          <p:cNvSpPr>
            <a:spLocks noGrp="1"/>
          </p:cNvSpPr>
          <p:nvPr>
            <p:ph type="sldNum" sz="quarter" idx="10"/>
          </p:nvPr>
        </p:nvSpPr>
        <p:spPr bwMode="auto">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CC9A84AF-E55C-4888-B09B-2D15AA9B7303}" type="slidenum">
              <a:rPr lang="fr-FR" altLang="fr-FR" smtClean="0">
                <a:solidFill>
                  <a:srgbClr val="FFFFFF"/>
                </a:solidFill>
              </a:rPr>
              <a:pPr fontAlgn="base">
                <a:spcBef>
                  <a:spcPct val="0"/>
                </a:spcBef>
                <a:spcAft>
                  <a:spcPct val="0"/>
                </a:spcAft>
                <a:defRPr/>
              </a:pPr>
              <a:t>19</a:t>
            </a:fld>
            <a:endParaRPr lang="fr-FR" altLang="fr-FR" smtClean="0">
              <a:solidFill>
                <a:srgbClr val="FFFFFF"/>
              </a:solidFill>
            </a:endParaRPr>
          </a:p>
        </p:txBody>
      </p:sp>
    </p:spTree>
    <p:extLst>
      <p:ext uri="{BB962C8B-B14F-4D97-AF65-F5344CB8AC3E}">
        <p14:creationId xmlns:p14="http://schemas.microsoft.com/office/powerpoint/2010/main" val="25740331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eaLnBrk="1" fontAlgn="auto" hangingPunct="1">
              <a:spcAft>
                <a:spcPts val="0"/>
              </a:spcAft>
              <a:defRPr/>
            </a:pPr>
            <a:r>
              <a:rPr lang="fr-FR" sz="3200" b="1" dirty="0" smtClean="0"/>
              <a:t>Approches adoptées pour la Modélisation des comportements des systèmes </a:t>
            </a:r>
            <a:br>
              <a:rPr lang="fr-FR" sz="3200" b="1" dirty="0" smtClean="0"/>
            </a:br>
            <a:endParaRPr lang="fr-FR" sz="3200" b="1" dirty="0"/>
          </a:p>
        </p:txBody>
      </p:sp>
      <p:sp>
        <p:nvSpPr>
          <p:cNvPr id="3" name="Espace réservé du contenu 2"/>
          <p:cNvSpPr>
            <a:spLocks noGrp="1"/>
          </p:cNvSpPr>
          <p:nvPr>
            <p:ph idx="1"/>
          </p:nvPr>
        </p:nvSpPr>
        <p:spPr>
          <a:xfrm>
            <a:off x="457200" y="1125538"/>
            <a:ext cx="8579296" cy="5275262"/>
          </a:xfrm>
        </p:spPr>
        <p:txBody>
          <a:bodyPr rtlCol="0">
            <a:normAutofit/>
          </a:bodyPr>
          <a:lstStyle/>
          <a:p>
            <a:pPr marL="0" indent="0" eaLnBrk="1" fontAlgn="auto" hangingPunct="1">
              <a:spcAft>
                <a:spcPts val="0"/>
              </a:spcAft>
              <a:buFont typeface="Arial" pitchFamily="34" charset="0"/>
              <a:buNone/>
              <a:defRPr/>
            </a:pPr>
            <a:endParaRPr lang="fr-FR" dirty="0"/>
          </a:p>
          <a:p>
            <a:pPr marL="640080" lvl="1" eaLnBrk="1" fontAlgn="auto" hangingPunct="1">
              <a:spcAft>
                <a:spcPts val="0"/>
              </a:spcAft>
              <a:buFont typeface="Wingdings" panose="05000000000000000000" pitchFamily="2" charset="2"/>
              <a:buChar char="Ø"/>
              <a:defRPr/>
            </a:pPr>
            <a:r>
              <a:rPr lang="fr-FR" sz="3200" dirty="0" smtClean="0"/>
              <a:t>les </a:t>
            </a:r>
            <a:r>
              <a:rPr lang="fr-FR" sz="3200" b="1" dirty="0" smtClean="0"/>
              <a:t>systèmes de transitions à états</a:t>
            </a:r>
            <a:r>
              <a:rPr lang="fr-FR" sz="3200" dirty="0" smtClean="0"/>
              <a:t>,</a:t>
            </a:r>
          </a:p>
          <a:p>
            <a:pPr marL="640080" lvl="1" eaLnBrk="1" fontAlgn="auto" hangingPunct="1">
              <a:spcAft>
                <a:spcPts val="0"/>
              </a:spcAft>
              <a:buFont typeface="Wingdings" panose="05000000000000000000" pitchFamily="2" charset="2"/>
              <a:buChar char="Ø"/>
              <a:defRPr/>
            </a:pPr>
            <a:r>
              <a:rPr lang="fr-FR" sz="3200" dirty="0" smtClean="0"/>
              <a:t> les </a:t>
            </a:r>
            <a:r>
              <a:rPr lang="fr-FR" sz="3200" b="1" dirty="0" smtClean="0"/>
              <a:t>automates</a:t>
            </a:r>
            <a:r>
              <a:rPr lang="fr-FR" sz="3200" dirty="0" smtClean="0"/>
              <a:t>, </a:t>
            </a:r>
            <a:r>
              <a:rPr lang="fr-FR" sz="3200" dirty="0"/>
              <a:t>les </a:t>
            </a:r>
            <a:r>
              <a:rPr lang="fr-FR" sz="3200" b="1" dirty="0"/>
              <a:t>automates temporisés</a:t>
            </a:r>
            <a:r>
              <a:rPr lang="fr-FR" sz="3200" dirty="0"/>
              <a:t>…</a:t>
            </a:r>
            <a:endParaRPr lang="fr-FR" sz="3200" dirty="0" smtClean="0"/>
          </a:p>
          <a:p>
            <a:pPr marL="640080" lvl="1" eaLnBrk="1" fontAlgn="auto" hangingPunct="1">
              <a:spcAft>
                <a:spcPts val="0"/>
              </a:spcAft>
              <a:buFont typeface="Wingdings" panose="05000000000000000000" pitchFamily="2" charset="2"/>
              <a:buChar char="Ø"/>
              <a:defRPr/>
            </a:pPr>
            <a:r>
              <a:rPr lang="fr-FR" sz="3200" dirty="0" smtClean="0"/>
              <a:t>Les </a:t>
            </a:r>
            <a:r>
              <a:rPr lang="fr-FR" sz="3200" b="1" dirty="0" smtClean="0"/>
              <a:t>RDP</a:t>
            </a:r>
          </a:p>
          <a:p>
            <a:pPr marL="114300" indent="0" eaLnBrk="1" fontAlgn="auto" hangingPunct="1">
              <a:spcAft>
                <a:spcPts val="0"/>
              </a:spcAft>
              <a:buFont typeface="Arial" pitchFamily="34" charset="0"/>
              <a:buNone/>
              <a:defRPr/>
            </a:pPr>
            <a:r>
              <a:rPr lang="fr-FR" sz="3200" dirty="0" smtClean="0"/>
              <a:t>Ces approches sont </a:t>
            </a:r>
            <a:r>
              <a:rPr lang="fr-FR" sz="3200" b="1" dirty="0" smtClean="0"/>
              <a:t>intuitives</a:t>
            </a:r>
            <a:r>
              <a:rPr lang="fr-FR" sz="3200" dirty="0" smtClean="0"/>
              <a:t> mais</a:t>
            </a:r>
          </a:p>
          <a:p>
            <a:pPr eaLnBrk="1" fontAlgn="auto" hangingPunct="1">
              <a:spcAft>
                <a:spcPts val="0"/>
              </a:spcAft>
              <a:buFont typeface="Wingdings" panose="05000000000000000000" pitchFamily="2" charset="2"/>
              <a:buChar char="Ø"/>
              <a:defRPr/>
            </a:pPr>
            <a:r>
              <a:rPr lang="fr-FR" sz="3200" dirty="0" smtClean="0"/>
              <a:t>Soit elles </a:t>
            </a:r>
            <a:r>
              <a:rPr lang="fr-FR" sz="3200" b="1" dirty="0" smtClean="0"/>
              <a:t>ne disposent pas </a:t>
            </a:r>
            <a:r>
              <a:rPr lang="fr-FR" sz="3200" dirty="0" smtClean="0"/>
              <a:t>de </a:t>
            </a:r>
            <a:r>
              <a:rPr lang="fr-FR" sz="3200" b="1" dirty="0" smtClean="0"/>
              <a:t>structures </a:t>
            </a:r>
            <a:r>
              <a:rPr lang="fr-FR" sz="3200" dirty="0" smtClean="0"/>
              <a:t>de haut </a:t>
            </a:r>
            <a:r>
              <a:rPr lang="fr-FR" sz="3200" b="1" dirty="0" smtClean="0"/>
              <a:t>niveau</a:t>
            </a:r>
            <a:r>
              <a:rPr lang="fr-FR" sz="3200" dirty="0" smtClean="0"/>
              <a:t> pour modéliser le systèmes complexes, </a:t>
            </a:r>
          </a:p>
          <a:p>
            <a:pPr eaLnBrk="1" fontAlgn="auto" hangingPunct="1">
              <a:spcAft>
                <a:spcPts val="0"/>
              </a:spcAft>
              <a:buFont typeface="Wingdings" panose="05000000000000000000" pitchFamily="2" charset="2"/>
              <a:buChar char="Ø"/>
              <a:defRPr/>
            </a:pPr>
            <a:r>
              <a:rPr lang="fr-FR" sz="3200" dirty="0" smtClean="0"/>
              <a:t>soit elles ne sont </a:t>
            </a:r>
            <a:r>
              <a:rPr lang="fr-FR" sz="3200" b="1" dirty="0" smtClean="0"/>
              <a:t>pas outillées.  </a:t>
            </a:r>
            <a:endParaRPr lang="fr-FR" sz="3200" b="1" dirty="0"/>
          </a:p>
        </p:txBody>
      </p:sp>
      <p:sp>
        <p:nvSpPr>
          <p:cNvPr id="4100" name="Espace réservé du numéro de diapositive 3"/>
          <p:cNvSpPr>
            <a:spLocks noGrp="1"/>
          </p:cNvSpPr>
          <p:nvPr>
            <p:ph type="sldNum" sz="quarter" idx="10"/>
          </p:nvPr>
        </p:nvSpPr>
        <p:spPr bwMode="auto">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B6E516ED-F0B3-4E0B-A487-8F48954C9716}" type="slidenum">
              <a:rPr lang="fr-FR" altLang="fr-FR" smtClean="0">
                <a:solidFill>
                  <a:srgbClr val="FFFFFF"/>
                </a:solidFill>
              </a:rPr>
              <a:pPr fontAlgn="base">
                <a:spcBef>
                  <a:spcPct val="0"/>
                </a:spcBef>
                <a:spcAft>
                  <a:spcPct val="0"/>
                </a:spcAft>
                <a:defRPr/>
              </a:pPr>
              <a:t>2</a:t>
            </a:fld>
            <a:endParaRPr lang="fr-FR" altLang="fr-FR" smtClean="0">
              <a:solidFill>
                <a:srgbClr val="FFFFFF"/>
              </a:solidFill>
            </a:endParaRPr>
          </a:p>
        </p:txBody>
      </p:sp>
    </p:spTree>
    <p:extLst>
      <p:ext uri="{BB962C8B-B14F-4D97-AF65-F5344CB8AC3E}">
        <p14:creationId xmlns:p14="http://schemas.microsoft.com/office/powerpoint/2010/main" val="3920516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Raffinement syntaxique</a:t>
            </a:r>
            <a:br>
              <a:rPr lang="fr-FR" dirty="0" smtClean="0"/>
            </a:br>
            <a:endParaRPr lang="fr-FR" dirty="0"/>
          </a:p>
        </p:txBody>
      </p:sp>
      <p:sp>
        <p:nvSpPr>
          <p:cNvPr id="3" name="Espace réservé du contenu 2"/>
          <p:cNvSpPr>
            <a:spLocks noGrp="1"/>
          </p:cNvSpPr>
          <p:nvPr>
            <p:ph idx="1"/>
          </p:nvPr>
        </p:nvSpPr>
        <p:spPr>
          <a:xfrm>
            <a:off x="457200" y="1052736"/>
            <a:ext cx="8229600" cy="5544616"/>
          </a:xfrm>
        </p:spPr>
        <p:txBody>
          <a:bodyPr>
            <a:normAutofit fontScale="77500" lnSpcReduction="20000"/>
          </a:bodyPr>
          <a:lstStyle/>
          <a:p>
            <a:pPr marL="0" indent="0">
              <a:buNone/>
            </a:pPr>
            <a:r>
              <a:rPr lang="fr-FR" dirty="0" smtClean="0"/>
              <a:t> </a:t>
            </a:r>
            <a:r>
              <a:rPr lang="fr-FR" sz="4000" dirty="0" smtClean="0"/>
              <a:t>Le raffinement syntaxique consiste à la décomposition et/ou à l'ajout des instances ou des messages du DS.</a:t>
            </a:r>
          </a:p>
          <a:p>
            <a:pPr marL="0" indent="0">
              <a:buNone/>
            </a:pPr>
            <a:r>
              <a:rPr lang="fr-FR" sz="4000" dirty="0" smtClean="0"/>
              <a:t>But : </a:t>
            </a:r>
          </a:p>
          <a:p>
            <a:pPr>
              <a:buFont typeface="Wingdings" pitchFamily="2" charset="2"/>
              <a:buChar char="q"/>
            </a:pPr>
            <a:r>
              <a:rPr lang="fr-FR" sz="4000" dirty="0"/>
              <a:t> </a:t>
            </a:r>
            <a:r>
              <a:rPr lang="fr-FR" sz="4000" dirty="0" smtClean="0"/>
              <a:t>transférer un DS d'un niveau d'abstraction à un autre niveau plus concret: raffinement Vertical</a:t>
            </a:r>
          </a:p>
          <a:p>
            <a:pPr marL="0" indent="0">
              <a:buNone/>
            </a:pPr>
            <a:r>
              <a:rPr lang="fr-FR" sz="4000" dirty="0" smtClean="0"/>
              <a:t> </a:t>
            </a:r>
          </a:p>
          <a:p>
            <a:pPr marL="0" indent="0">
              <a:buNone/>
            </a:pPr>
            <a:endParaRPr lang="fr-FR" sz="4000" dirty="0"/>
          </a:p>
          <a:p>
            <a:pPr>
              <a:buFont typeface="Wingdings" pitchFamily="2" charset="2"/>
              <a:buChar char="q"/>
            </a:pPr>
            <a:r>
              <a:rPr lang="fr-FR" sz="4000" dirty="0" smtClean="0"/>
              <a:t>détailler le comportement interne des instances tout en restant dans le même niveau d'abstraction c'est le raffinement Horizontal.</a:t>
            </a:r>
          </a:p>
        </p:txBody>
      </p:sp>
      <p:sp>
        <p:nvSpPr>
          <p:cNvPr id="4" name="Espace réservé du numéro de diapositive 3"/>
          <p:cNvSpPr>
            <a:spLocks noGrp="1"/>
          </p:cNvSpPr>
          <p:nvPr>
            <p:ph type="sldNum" sz="quarter" idx="12"/>
          </p:nvPr>
        </p:nvSpPr>
        <p:spPr/>
        <p:txBody>
          <a:bodyPr/>
          <a:lstStyle/>
          <a:p>
            <a:fld id="{A49CEB04-5D9C-4C25-B7DE-C6D4D581C4B0}" type="slidenum">
              <a:rPr lang="fr-FR" smtClean="0"/>
              <a:t>20</a:t>
            </a:fld>
            <a:endParaRPr lang="fr-FR"/>
          </a:p>
        </p:txBody>
      </p:sp>
    </p:spTree>
    <p:extLst>
      <p:ext uri="{BB962C8B-B14F-4D97-AF65-F5344CB8AC3E}">
        <p14:creationId xmlns:p14="http://schemas.microsoft.com/office/powerpoint/2010/main" val="12609231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dirty="0" smtClean="0"/>
              <a:t>Il y a des chercheurs qui ont traité le raffinement syntaxique,  qui ont proposé le raffinement d'instances pour les "</a:t>
            </a:r>
            <a:r>
              <a:rPr lang="fr-FR" dirty="0" err="1" smtClean="0"/>
              <a:t>Interworkings</a:t>
            </a:r>
            <a:r>
              <a:rPr lang="fr-FR" dirty="0" smtClean="0"/>
              <a:t>", qui sont similaires aux  </a:t>
            </a:r>
            <a:r>
              <a:rPr lang="fr-FR" dirty="0" err="1" smtClean="0"/>
              <a:t>MSCs</a:t>
            </a:r>
            <a:r>
              <a:rPr lang="fr-FR" dirty="0" smtClean="0"/>
              <a:t>.</a:t>
            </a:r>
          </a:p>
          <a:p>
            <a:r>
              <a:rPr lang="fr-FR" dirty="0" smtClean="0"/>
              <a:t> D’autres ont étudié le raffinement de messages pour les </a:t>
            </a:r>
            <a:r>
              <a:rPr lang="fr-FR" dirty="0" err="1" smtClean="0"/>
              <a:t>MSCs</a:t>
            </a:r>
            <a:r>
              <a:rPr lang="fr-FR" dirty="0" smtClean="0"/>
              <a:t> basiques</a:t>
            </a:r>
            <a:endParaRPr lang="fr-FR" dirty="0"/>
          </a:p>
        </p:txBody>
      </p:sp>
      <p:sp>
        <p:nvSpPr>
          <p:cNvPr id="4" name="Espace réservé du numéro de diapositive 3"/>
          <p:cNvSpPr>
            <a:spLocks noGrp="1"/>
          </p:cNvSpPr>
          <p:nvPr>
            <p:ph type="sldNum" sz="quarter" idx="12"/>
          </p:nvPr>
        </p:nvSpPr>
        <p:spPr/>
        <p:txBody>
          <a:bodyPr/>
          <a:lstStyle/>
          <a:p>
            <a:fld id="{A49CEB04-5D9C-4C25-B7DE-C6D4D581C4B0}" type="slidenum">
              <a:rPr lang="fr-FR" smtClean="0"/>
              <a:t>21</a:t>
            </a:fld>
            <a:endParaRPr lang="fr-FR"/>
          </a:p>
        </p:txBody>
      </p:sp>
    </p:spTree>
    <p:extLst>
      <p:ext uri="{BB962C8B-B14F-4D97-AF65-F5344CB8AC3E}">
        <p14:creationId xmlns:p14="http://schemas.microsoft.com/office/powerpoint/2010/main" val="37726200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Raffinement sémantique</a:t>
            </a:r>
            <a:br>
              <a:rPr lang="fr-FR" dirty="0" smtClean="0"/>
            </a:br>
            <a:endParaRPr lang="fr-FR" dirty="0"/>
          </a:p>
        </p:txBody>
      </p:sp>
      <p:sp>
        <p:nvSpPr>
          <p:cNvPr id="3" name="Espace réservé du contenu 2"/>
          <p:cNvSpPr>
            <a:spLocks noGrp="1"/>
          </p:cNvSpPr>
          <p:nvPr>
            <p:ph idx="1"/>
          </p:nvPr>
        </p:nvSpPr>
        <p:spPr>
          <a:xfrm>
            <a:off x="457200" y="1124744"/>
            <a:ext cx="8229600" cy="5328592"/>
          </a:xfrm>
        </p:spPr>
        <p:txBody>
          <a:bodyPr>
            <a:normAutofit/>
          </a:bodyPr>
          <a:lstStyle/>
          <a:p>
            <a:endParaRPr lang="fr-FR" dirty="0" smtClean="0"/>
          </a:p>
          <a:p>
            <a:pPr marL="0" indent="0">
              <a:buNone/>
            </a:pPr>
            <a:r>
              <a:rPr lang="fr-FR" dirty="0" smtClean="0"/>
              <a:t>Le raffinement sémantique: à l'enrichissement ou à la restriction de traces. </a:t>
            </a:r>
          </a:p>
          <a:p>
            <a:pPr marL="0" indent="0">
              <a:buNone/>
            </a:pPr>
            <a:r>
              <a:rPr lang="fr-FR" dirty="0" smtClean="0"/>
              <a:t>	dans un modèle raffiné on peut avoir plus de traces que celles qui figurent dans le modèle abstrait </a:t>
            </a:r>
          </a:p>
          <a:p>
            <a:pPr marL="0" indent="0">
              <a:buNone/>
            </a:pPr>
            <a:r>
              <a:rPr lang="fr-FR" dirty="0" smtClean="0"/>
              <a:t>comme on peut avoir moins de traces que dans le modèle abstrait.</a:t>
            </a:r>
          </a:p>
          <a:p>
            <a:endParaRPr lang="fr-FR" dirty="0"/>
          </a:p>
        </p:txBody>
      </p:sp>
      <p:sp>
        <p:nvSpPr>
          <p:cNvPr id="4" name="Flèche droite 3"/>
          <p:cNvSpPr/>
          <p:nvPr/>
        </p:nvSpPr>
        <p:spPr>
          <a:xfrm>
            <a:off x="624372" y="2924944"/>
            <a:ext cx="648072"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A49CEB04-5D9C-4C25-B7DE-C6D4D581C4B0}" type="slidenum">
              <a:rPr lang="fr-FR" smtClean="0"/>
              <a:t>22</a:t>
            </a:fld>
            <a:endParaRPr lang="fr-FR"/>
          </a:p>
        </p:txBody>
      </p:sp>
    </p:spTree>
    <p:extLst>
      <p:ext uri="{BB962C8B-B14F-4D97-AF65-F5344CB8AC3E}">
        <p14:creationId xmlns:p14="http://schemas.microsoft.com/office/powerpoint/2010/main" val="26278387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81075"/>
            <a:ext cx="7467600" cy="5492750"/>
          </a:xfrm>
        </p:spPr>
        <p:txBody>
          <a:bodyPr rtlCol="0">
            <a:normAutofit lnSpcReduction="10000"/>
          </a:bodyPr>
          <a:lstStyle/>
          <a:p>
            <a:pPr algn="just" eaLnBrk="1" fontAlgn="auto" hangingPunct="1">
              <a:spcAft>
                <a:spcPts val="0"/>
              </a:spcAft>
              <a:buFont typeface="Arial" pitchFamily="34" charset="0"/>
              <a:buChar char="•"/>
              <a:defRPr/>
            </a:pPr>
            <a:r>
              <a:rPr lang="fr-FR" sz="2400" dirty="0" smtClean="0"/>
              <a:t>Les travaux existants ont traité soit le raffinement syntaxique soit le raffinement sémantique </a:t>
            </a:r>
            <a:r>
              <a:rPr lang="fr-FR" sz="2400" dirty="0"/>
              <a:t>des diagrammes de séquence </a:t>
            </a:r>
            <a:endParaRPr lang="fr-FR" sz="2400" dirty="0" smtClean="0"/>
          </a:p>
          <a:p>
            <a:pPr algn="just" eaLnBrk="1" fontAlgn="auto" hangingPunct="1">
              <a:spcAft>
                <a:spcPts val="0"/>
              </a:spcAft>
              <a:buFont typeface="Arial" pitchFamily="34" charset="0"/>
              <a:buChar char="•"/>
              <a:defRPr/>
            </a:pPr>
            <a:endParaRPr lang="fr-FR" sz="2400" dirty="0" smtClean="0"/>
          </a:p>
          <a:p>
            <a:pPr algn="just" eaLnBrk="1" fontAlgn="auto" hangingPunct="1">
              <a:spcAft>
                <a:spcPts val="0"/>
              </a:spcAft>
              <a:buFont typeface="Arial" pitchFamily="34" charset="0"/>
              <a:buChar char="•"/>
              <a:defRPr/>
            </a:pPr>
            <a:r>
              <a:rPr lang="fr-FR" sz="2400" dirty="0" smtClean="0"/>
              <a:t>Parmi ces travaux il y a ceux qui considèrent  tous les comportements (toutes les traces positives et négatives) d’un système (relation d’inclusion de traces)</a:t>
            </a:r>
          </a:p>
          <a:p>
            <a:pPr algn="just" eaLnBrk="1" fontAlgn="auto" hangingPunct="1">
              <a:spcAft>
                <a:spcPts val="0"/>
              </a:spcAft>
              <a:buFont typeface="Arial" pitchFamily="34" charset="0"/>
              <a:buChar char="•"/>
              <a:defRPr/>
            </a:pPr>
            <a:endParaRPr lang="fr-FR" sz="2400" dirty="0" smtClean="0"/>
          </a:p>
          <a:p>
            <a:pPr algn="just" eaLnBrk="1" fontAlgn="auto" hangingPunct="1">
              <a:spcAft>
                <a:spcPts val="0"/>
              </a:spcAft>
              <a:buFont typeface="Arial" pitchFamily="34" charset="0"/>
              <a:buChar char="•"/>
              <a:defRPr/>
            </a:pPr>
            <a:r>
              <a:rPr lang="fr-FR" sz="2400" dirty="0" smtClean="0"/>
              <a:t>d’autres ont considéré juste des comportements requis (relation de simulation de traces)  </a:t>
            </a:r>
          </a:p>
          <a:p>
            <a:pPr algn="just" eaLnBrk="1" fontAlgn="auto" hangingPunct="1">
              <a:spcAft>
                <a:spcPts val="0"/>
              </a:spcAft>
              <a:buFont typeface="Arial" pitchFamily="34" charset="0"/>
              <a:buChar char="•"/>
              <a:defRPr/>
            </a:pPr>
            <a:endParaRPr lang="fr-FR" sz="2400" dirty="0" smtClean="0"/>
          </a:p>
          <a:p>
            <a:pPr algn="just" eaLnBrk="1" fontAlgn="auto" hangingPunct="1">
              <a:spcAft>
                <a:spcPts val="0"/>
              </a:spcAft>
              <a:buFont typeface="Arial" pitchFamily="34" charset="0"/>
              <a:buChar char="•"/>
              <a:defRPr/>
            </a:pPr>
            <a:r>
              <a:rPr lang="fr-FR" sz="2400" dirty="0" smtClean="0"/>
              <a:t>Ils ont vérifié des propriétés sur la relation de raffinement tels que la substituvité, la transitivité et la réflexivité </a:t>
            </a:r>
            <a:endParaRPr lang="fr-FR" sz="2400" dirty="0"/>
          </a:p>
        </p:txBody>
      </p:sp>
      <p:sp>
        <p:nvSpPr>
          <p:cNvPr id="14339" name="Espace réservé du numéro de diapositive 3"/>
          <p:cNvSpPr>
            <a:spLocks noGrp="1"/>
          </p:cNvSpPr>
          <p:nvPr>
            <p:ph type="sldNum" sz="quarter" idx="10"/>
          </p:nvPr>
        </p:nvSpPr>
        <p:spPr bwMode="auto">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03867D81-3BD5-48B8-9234-8DCAAF511E6D}" type="slidenum">
              <a:rPr lang="fr-FR" altLang="fr-FR" smtClean="0">
                <a:solidFill>
                  <a:srgbClr val="FFFFFF"/>
                </a:solidFill>
              </a:rPr>
              <a:pPr fontAlgn="base">
                <a:spcBef>
                  <a:spcPct val="0"/>
                </a:spcBef>
                <a:spcAft>
                  <a:spcPct val="0"/>
                </a:spcAft>
                <a:defRPr/>
              </a:pPr>
              <a:t>23</a:t>
            </a:fld>
            <a:endParaRPr lang="fr-FR" altLang="fr-FR" smtClean="0">
              <a:solidFill>
                <a:srgbClr val="FFFFFF"/>
              </a:solidFill>
            </a:endParaRPr>
          </a:p>
        </p:txBody>
      </p:sp>
    </p:spTree>
    <p:extLst>
      <p:ext uri="{BB962C8B-B14F-4D97-AF65-F5344CB8AC3E}">
        <p14:creationId xmlns:p14="http://schemas.microsoft.com/office/powerpoint/2010/main" val="28325171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eaLnBrk="1" fontAlgn="auto" hangingPunct="1">
              <a:spcAft>
                <a:spcPts val="0"/>
              </a:spcAft>
              <a:defRPr/>
            </a:pPr>
            <a:r>
              <a:rPr lang="fr-FR" sz="4000" b="1" dirty="0" smtClean="0"/>
              <a:t>Méthodes de spécification </a:t>
            </a:r>
            <a:endParaRPr lang="fr-FR" sz="4000" b="1" dirty="0"/>
          </a:p>
        </p:txBody>
      </p:sp>
      <p:sp>
        <p:nvSpPr>
          <p:cNvPr id="18435" name="Espace réservé du contenu 2"/>
          <p:cNvSpPr>
            <a:spLocks noGrp="1"/>
          </p:cNvSpPr>
          <p:nvPr>
            <p:ph idx="1"/>
          </p:nvPr>
        </p:nvSpPr>
        <p:spPr>
          <a:xfrm>
            <a:off x="457200" y="1412875"/>
            <a:ext cx="7643813" cy="4987925"/>
          </a:xfrm>
        </p:spPr>
        <p:txBody>
          <a:bodyPr/>
          <a:lstStyle/>
          <a:p>
            <a:pPr eaLnBrk="1" hangingPunct="1"/>
            <a:r>
              <a:rPr lang="fr-FR" altLang="fr-FR" sz="3200" smtClean="0"/>
              <a:t>Méthodes formelles Z, B ,VDM</a:t>
            </a:r>
          </a:p>
          <a:p>
            <a:pPr eaLnBrk="1" hangingPunct="1"/>
            <a:r>
              <a:rPr lang="fr-FR" altLang="fr-FR" sz="3200" smtClean="0"/>
              <a:t>Théorie des automates</a:t>
            </a:r>
          </a:p>
          <a:p>
            <a:pPr eaLnBrk="1" hangingPunct="1"/>
            <a:r>
              <a:rPr lang="fr-FR" altLang="fr-FR" sz="3200" smtClean="0"/>
              <a:t>Réseaux de pétri</a:t>
            </a:r>
          </a:p>
          <a:p>
            <a:pPr eaLnBrk="1" hangingPunct="1">
              <a:buFont typeface="Arial" charset="0"/>
              <a:buNone/>
            </a:pPr>
            <a:r>
              <a:rPr lang="fr-FR" altLang="fr-FR" sz="3200" smtClean="0"/>
              <a:t>On trouve aussi:  </a:t>
            </a:r>
          </a:p>
          <a:p>
            <a:pPr eaLnBrk="1" hangingPunct="1"/>
            <a:r>
              <a:rPr lang="fr-FR" altLang="fr-FR" sz="3200" smtClean="0"/>
              <a:t>Combinaison des méthodes (B, réseaux de pétri), (B, STE)….</a:t>
            </a:r>
          </a:p>
          <a:p>
            <a:pPr eaLnBrk="1" hangingPunct="1"/>
            <a:r>
              <a:rPr lang="fr-FR" altLang="fr-FR" sz="3200" smtClean="0"/>
              <a:t>l’extension d’une méthode (B,TLA+), (B, CSP); (Z,CSP)</a:t>
            </a:r>
          </a:p>
          <a:p>
            <a:pPr eaLnBrk="1" hangingPunct="1"/>
            <a:endParaRPr lang="fr-FR" altLang="fr-FR" smtClean="0"/>
          </a:p>
        </p:txBody>
      </p:sp>
      <p:sp>
        <p:nvSpPr>
          <p:cNvPr id="15364" name="Espace réservé du numéro de diapositive 3"/>
          <p:cNvSpPr>
            <a:spLocks noGrp="1"/>
          </p:cNvSpPr>
          <p:nvPr>
            <p:ph type="sldNum" sz="quarter" idx="10"/>
          </p:nvPr>
        </p:nvSpPr>
        <p:spPr bwMode="auto">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8D539B64-C838-4087-A904-B4DFFBB0ABA7}" type="slidenum">
              <a:rPr lang="fr-FR" altLang="fr-FR" smtClean="0">
                <a:solidFill>
                  <a:srgbClr val="FFFFFF"/>
                </a:solidFill>
              </a:rPr>
              <a:pPr fontAlgn="base">
                <a:spcBef>
                  <a:spcPct val="0"/>
                </a:spcBef>
                <a:spcAft>
                  <a:spcPct val="0"/>
                </a:spcAft>
                <a:defRPr/>
              </a:pPr>
              <a:t>24</a:t>
            </a:fld>
            <a:endParaRPr lang="fr-FR" altLang="fr-FR" smtClean="0">
              <a:solidFill>
                <a:srgbClr val="FFFFFF"/>
              </a:solidFill>
            </a:endParaRPr>
          </a:p>
        </p:txBody>
      </p:sp>
    </p:spTree>
    <p:extLst>
      <p:ext uri="{BB962C8B-B14F-4D97-AF65-F5344CB8AC3E}">
        <p14:creationId xmlns:p14="http://schemas.microsoft.com/office/powerpoint/2010/main" val="7143747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eaLnBrk="1" fontAlgn="auto" hangingPunct="1">
              <a:spcAft>
                <a:spcPts val="0"/>
              </a:spcAft>
              <a:defRPr/>
            </a:pPr>
            <a:r>
              <a:rPr lang="fr-FR" b="1" dirty="0" smtClean="0"/>
              <a:t>Techniques de vérification des systèmes critiques</a:t>
            </a:r>
            <a:endParaRPr lang="fr-FR" b="1" dirty="0"/>
          </a:p>
        </p:txBody>
      </p:sp>
      <p:sp>
        <p:nvSpPr>
          <p:cNvPr id="3" name="Espace réservé du contenu 2"/>
          <p:cNvSpPr>
            <a:spLocks noGrp="1"/>
          </p:cNvSpPr>
          <p:nvPr>
            <p:ph idx="1"/>
          </p:nvPr>
        </p:nvSpPr>
        <p:spPr/>
        <p:txBody>
          <a:bodyPr rtlCol="0">
            <a:normAutofit fontScale="77500" lnSpcReduction="20000"/>
          </a:bodyPr>
          <a:lstStyle/>
          <a:p>
            <a:pPr eaLnBrk="1" fontAlgn="auto" hangingPunct="1">
              <a:spcAft>
                <a:spcPts val="0"/>
              </a:spcAft>
              <a:buFont typeface="Arial" pitchFamily="34" charset="0"/>
              <a:buNone/>
              <a:defRPr/>
            </a:pPr>
            <a:r>
              <a:rPr lang="fr-FR" dirty="0"/>
              <a:t> Pour la vérification des systèmes critiques (réactifs ou distribués) il y a deux grandes </a:t>
            </a:r>
            <a:r>
              <a:rPr lang="fr-FR" dirty="0" smtClean="0"/>
              <a:t>techniques :</a:t>
            </a:r>
            <a:endParaRPr lang="fr-FR" dirty="0"/>
          </a:p>
          <a:p>
            <a:pPr marL="514350" indent="-514350" eaLnBrk="1" fontAlgn="auto" hangingPunct="1">
              <a:spcAft>
                <a:spcPts val="0"/>
              </a:spcAft>
              <a:buFont typeface="+mj-lt"/>
              <a:buAutoNum type="arabicPeriod"/>
              <a:defRPr/>
            </a:pPr>
            <a:r>
              <a:rPr lang="fr-FR" b="1" dirty="0"/>
              <a:t>Les méthodes de preuves:</a:t>
            </a:r>
          </a:p>
          <a:p>
            <a:pPr marL="0" indent="0" eaLnBrk="1" fontAlgn="auto" hangingPunct="1">
              <a:spcAft>
                <a:spcPts val="0"/>
              </a:spcAft>
              <a:buFont typeface="Arial" pitchFamily="34" charset="0"/>
              <a:buNone/>
              <a:defRPr/>
            </a:pPr>
            <a:r>
              <a:rPr lang="fr-FR" dirty="0"/>
              <a:t>  Avantage: traiter des systèmes à un nombre d’états infini </a:t>
            </a:r>
          </a:p>
          <a:p>
            <a:pPr marL="0" indent="0" eaLnBrk="1" fontAlgn="auto" hangingPunct="1">
              <a:spcAft>
                <a:spcPts val="0"/>
              </a:spcAft>
              <a:buFont typeface="Arial" pitchFamily="34" charset="0"/>
              <a:buNone/>
              <a:defRPr/>
            </a:pPr>
            <a:r>
              <a:rPr lang="fr-FR" dirty="0"/>
              <a:t>Inconvénient: ils ont besoin d’être </a:t>
            </a:r>
            <a:r>
              <a:rPr lang="fr-FR" dirty="0" smtClean="0"/>
              <a:t>assistées </a:t>
            </a:r>
            <a:r>
              <a:rPr lang="fr-FR" dirty="0"/>
              <a:t>par un expert </a:t>
            </a:r>
          </a:p>
          <a:p>
            <a:pPr marL="0" indent="0" eaLnBrk="1" fontAlgn="auto" hangingPunct="1">
              <a:spcAft>
                <a:spcPts val="0"/>
              </a:spcAft>
              <a:buFont typeface="Arial" pitchFamily="34" charset="0"/>
              <a:buNone/>
              <a:defRPr/>
            </a:pPr>
            <a:r>
              <a:rPr lang="fr-FR" dirty="0"/>
              <a:t>2.    </a:t>
            </a:r>
            <a:r>
              <a:rPr lang="fr-FR" b="1" dirty="0"/>
              <a:t>Les méthodes de vérification </a:t>
            </a:r>
            <a:r>
              <a:rPr lang="fr-FR" dirty="0"/>
              <a:t>(modèle checking): </a:t>
            </a:r>
          </a:p>
          <a:p>
            <a:pPr marL="0" indent="0" eaLnBrk="1" fontAlgn="auto" hangingPunct="1">
              <a:spcAft>
                <a:spcPts val="0"/>
              </a:spcAft>
              <a:buFont typeface="Arial" pitchFamily="34" charset="0"/>
              <a:buNone/>
              <a:defRPr/>
            </a:pPr>
            <a:r>
              <a:rPr lang="fr-FR" dirty="0"/>
              <a:t>Avantage:</a:t>
            </a:r>
          </a:p>
          <a:p>
            <a:pPr eaLnBrk="1" fontAlgn="auto" hangingPunct="1">
              <a:spcAft>
                <a:spcPts val="0"/>
              </a:spcAft>
              <a:buFont typeface="Arial" pitchFamily="34" charset="0"/>
              <a:buChar char="•"/>
              <a:defRPr/>
            </a:pPr>
            <a:r>
              <a:rPr lang="fr-FR" dirty="0"/>
              <a:t>Vérification entièrement automatisée</a:t>
            </a:r>
          </a:p>
          <a:p>
            <a:pPr eaLnBrk="1" fontAlgn="auto" hangingPunct="1">
              <a:spcAft>
                <a:spcPts val="0"/>
              </a:spcAft>
              <a:buFont typeface="Arial" pitchFamily="34" charset="0"/>
              <a:buChar char="•"/>
              <a:defRPr/>
            </a:pPr>
            <a:r>
              <a:rPr lang="fr-FR" dirty="0"/>
              <a:t>Génération </a:t>
            </a:r>
            <a:r>
              <a:rPr lang="fr-FR" dirty="0" smtClean="0"/>
              <a:t>de contre </a:t>
            </a:r>
            <a:r>
              <a:rPr lang="fr-FR" dirty="0"/>
              <a:t>exemples si une propriété n’est pas vérifiée </a:t>
            </a:r>
          </a:p>
          <a:p>
            <a:pPr marL="0" indent="0" eaLnBrk="1" fontAlgn="auto" hangingPunct="1">
              <a:spcAft>
                <a:spcPts val="0"/>
              </a:spcAft>
              <a:buFont typeface="Arial" pitchFamily="34" charset="0"/>
              <a:buNone/>
              <a:defRPr/>
            </a:pPr>
            <a:r>
              <a:rPr lang="fr-FR" dirty="0"/>
              <a:t>Inconvénient: problème d’explosion combinatoire des états à couvrir </a:t>
            </a:r>
          </a:p>
        </p:txBody>
      </p:sp>
      <p:sp>
        <p:nvSpPr>
          <p:cNvPr id="16388" name="Espace réservé du numéro de diapositive 3"/>
          <p:cNvSpPr>
            <a:spLocks noGrp="1"/>
          </p:cNvSpPr>
          <p:nvPr>
            <p:ph type="sldNum" sz="quarter" idx="10"/>
          </p:nvPr>
        </p:nvSpPr>
        <p:spPr bwMode="auto">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F44387AD-2D09-46BF-9F36-28B5AF5DD5ED}" type="slidenum">
              <a:rPr lang="fr-FR" altLang="fr-FR" smtClean="0">
                <a:solidFill>
                  <a:srgbClr val="FFFFFF"/>
                </a:solidFill>
              </a:rPr>
              <a:pPr fontAlgn="base">
                <a:spcBef>
                  <a:spcPct val="0"/>
                </a:spcBef>
                <a:spcAft>
                  <a:spcPct val="0"/>
                </a:spcAft>
                <a:defRPr/>
              </a:pPr>
              <a:t>25</a:t>
            </a:fld>
            <a:endParaRPr lang="fr-FR" altLang="fr-FR" smtClean="0">
              <a:solidFill>
                <a:srgbClr val="FFFFFF"/>
              </a:solidFill>
            </a:endParaRPr>
          </a:p>
        </p:txBody>
      </p:sp>
    </p:spTree>
    <p:extLst>
      <p:ext uri="{BB962C8B-B14F-4D97-AF65-F5344CB8AC3E}">
        <p14:creationId xmlns:p14="http://schemas.microsoft.com/office/powerpoint/2010/main" val="51487467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0"/>
            <a:ext cx="7467600" cy="1143000"/>
          </a:xfrm>
        </p:spPr>
        <p:txBody>
          <a:bodyPr>
            <a:normAutofit fontScale="90000"/>
          </a:bodyPr>
          <a:lstStyle/>
          <a:p>
            <a:pPr algn="ctr" eaLnBrk="1" fontAlgn="auto" hangingPunct="1">
              <a:spcAft>
                <a:spcPts val="0"/>
              </a:spcAft>
              <a:defRPr/>
            </a:pPr>
            <a:r>
              <a:rPr lang="fr-FR" sz="3600" b="1" dirty="0" smtClean="0"/>
              <a:t>Le choix de la méthode de spécification</a:t>
            </a:r>
            <a:endParaRPr lang="fr-FR" sz="3600" b="1" dirty="0"/>
          </a:p>
        </p:txBody>
      </p:sp>
      <p:sp>
        <p:nvSpPr>
          <p:cNvPr id="3" name="Espace réservé du contenu 2"/>
          <p:cNvSpPr>
            <a:spLocks noGrp="1"/>
          </p:cNvSpPr>
          <p:nvPr>
            <p:ph idx="1"/>
          </p:nvPr>
        </p:nvSpPr>
        <p:spPr>
          <a:xfrm>
            <a:off x="457200" y="908721"/>
            <a:ext cx="8229600" cy="5544468"/>
          </a:xfrm>
        </p:spPr>
        <p:txBody>
          <a:bodyPr rtlCol="0">
            <a:normAutofit fontScale="92500" lnSpcReduction="10000"/>
          </a:bodyPr>
          <a:lstStyle/>
          <a:p>
            <a:pPr eaLnBrk="1" fontAlgn="auto" hangingPunct="1">
              <a:spcAft>
                <a:spcPts val="0"/>
              </a:spcAft>
              <a:buFont typeface="Arial" pitchFamily="34" charset="0"/>
              <a:buChar char="•"/>
              <a:defRPr/>
            </a:pPr>
            <a:r>
              <a:rPr lang="fr-FR" dirty="0" smtClean="0"/>
              <a:t>Traduire les DSs vers une méthode formelle pour le vérification de la cohérence des diagrammes raffinés</a:t>
            </a:r>
            <a:endParaRPr lang="fr-FR" dirty="0" smtClean="0">
              <a:solidFill>
                <a:srgbClr val="FF0000"/>
              </a:solidFill>
            </a:endParaRPr>
          </a:p>
          <a:p>
            <a:pPr marL="514350" indent="-514350" eaLnBrk="1" fontAlgn="auto" hangingPunct="1">
              <a:spcAft>
                <a:spcPts val="0"/>
              </a:spcAft>
              <a:buFont typeface="Arial" pitchFamily="34" charset="0"/>
              <a:buNone/>
              <a:defRPr/>
            </a:pPr>
            <a:r>
              <a:rPr lang="fr-FR" dirty="0" smtClean="0"/>
              <a:t>   choix: </a:t>
            </a:r>
            <a:r>
              <a:rPr lang="fr-FR" b="1" dirty="0" smtClean="0"/>
              <a:t>méthode Event-B  </a:t>
            </a:r>
            <a:r>
              <a:rPr lang="fr-FR" dirty="0"/>
              <a:t>combine les deux aspects:</a:t>
            </a:r>
          </a:p>
          <a:p>
            <a:pPr marL="514350" indent="-514350" eaLnBrk="1" fontAlgn="auto" hangingPunct="1">
              <a:spcAft>
                <a:spcPts val="0"/>
              </a:spcAft>
              <a:buFont typeface="Wingdings" pitchFamily="2" charset="2"/>
              <a:buChar char="q"/>
              <a:defRPr/>
            </a:pPr>
            <a:r>
              <a:rPr lang="fr-FR" dirty="0"/>
              <a:t>Elle est dotée </a:t>
            </a:r>
            <a:r>
              <a:rPr lang="fr-FR" dirty="0" smtClean="0"/>
              <a:t>d’outils </a:t>
            </a:r>
            <a:r>
              <a:rPr lang="fr-FR" dirty="0"/>
              <a:t>qui permettent de générer des preuves </a:t>
            </a:r>
            <a:r>
              <a:rPr lang="fr-FR" dirty="0" smtClean="0"/>
              <a:t>automatiques </a:t>
            </a:r>
            <a:r>
              <a:rPr lang="fr-FR" dirty="0"/>
              <a:t>et interactives </a:t>
            </a:r>
          </a:p>
          <a:p>
            <a:pPr marL="514350" indent="-514350" eaLnBrk="1" fontAlgn="auto" hangingPunct="1">
              <a:spcAft>
                <a:spcPts val="0"/>
              </a:spcAft>
              <a:buFont typeface="Wingdings" pitchFamily="2" charset="2"/>
              <a:buChar char="q"/>
              <a:defRPr/>
            </a:pPr>
            <a:r>
              <a:rPr lang="fr-FR" dirty="0" smtClean="0"/>
              <a:t>Elle devient une méthode de vérification si l’on rajoute </a:t>
            </a:r>
            <a:r>
              <a:rPr lang="fr-FR" dirty="0"/>
              <a:t>des modules additionnels tels le PROB </a:t>
            </a:r>
            <a:r>
              <a:rPr lang="fr-FR" dirty="0" smtClean="0"/>
              <a:t>et</a:t>
            </a:r>
            <a:endParaRPr lang="fr-FR" dirty="0"/>
          </a:p>
          <a:p>
            <a:pPr eaLnBrk="1" fontAlgn="auto" hangingPunct="1">
              <a:spcAft>
                <a:spcPts val="0"/>
              </a:spcAft>
              <a:buFont typeface="Wingdings" panose="05000000000000000000" pitchFamily="2" charset="2"/>
              <a:buChar char="q"/>
              <a:defRPr/>
            </a:pPr>
            <a:r>
              <a:rPr lang="fr-FR" dirty="0"/>
              <a:t> </a:t>
            </a:r>
            <a:r>
              <a:rPr lang="fr-FR" dirty="0" smtClean="0"/>
              <a:t>Elle couvre </a:t>
            </a:r>
            <a:r>
              <a:rPr lang="fr-FR" dirty="0"/>
              <a:t>le processus de développement allant de la spécification à la génération de codes exécutables.</a:t>
            </a:r>
          </a:p>
          <a:p>
            <a:pPr eaLnBrk="1" fontAlgn="auto" hangingPunct="1">
              <a:spcAft>
                <a:spcPts val="0"/>
              </a:spcAft>
              <a:buFont typeface="Arial" pitchFamily="34" charset="0"/>
              <a:buChar char="•"/>
              <a:defRPr/>
            </a:pPr>
            <a:endParaRPr lang="fr-FR" dirty="0" smtClean="0"/>
          </a:p>
          <a:p>
            <a:pPr eaLnBrk="1" fontAlgn="auto" hangingPunct="1">
              <a:spcAft>
                <a:spcPts val="0"/>
              </a:spcAft>
              <a:buFont typeface="Arial" pitchFamily="34" charset="0"/>
              <a:buChar char="•"/>
              <a:defRPr/>
            </a:pPr>
            <a:endParaRPr lang="fr-FR" dirty="0"/>
          </a:p>
        </p:txBody>
      </p:sp>
      <p:sp>
        <p:nvSpPr>
          <p:cNvPr id="17412" name="Espace réservé du numéro de diapositive 3"/>
          <p:cNvSpPr>
            <a:spLocks noGrp="1"/>
          </p:cNvSpPr>
          <p:nvPr>
            <p:ph type="sldNum" sz="quarter" idx="10"/>
          </p:nvPr>
        </p:nvSpPr>
        <p:spPr bwMode="auto">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8E31C459-4259-44C1-8E1F-4EE501BA43F7}" type="slidenum">
              <a:rPr lang="fr-FR" altLang="fr-FR" smtClean="0">
                <a:solidFill>
                  <a:srgbClr val="FFFFFF"/>
                </a:solidFill>
              </a:rPr>
              <a:pPr fontAlgn="base">
                <a:spcBef>
                  <a:spcPct val="0"/>
                </a:spcBef>
                <a:spcAft>
                  <a:spcPct val="0"/>
                </a:spcAft>
                <a:defRPr/>
              </a:pPr>
              <a:t>26</a:t>
            </a:fld>
            <a:endParaRPr lang="fr-FR" altLang="fr-FR" smtClean="0">
              <a:solidFill>
                <a:srgbClr val="FFFFFF"/>
              </a:solidFill>
            </a:endParaRPr>
          </a:p>
        </p:txBody>
      </p:sp>
    </p:spTree>
    <p:extLst>
      <p:ext uri="{BB962C8B-B14F-4D97-AF65-F5344CB8AC3E}">
        <p14:creationId xmlns:p14="http://schemas.microsoft.com/office/powerpoint/2010/main" val="236069947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eaLnBrk="1" fontAlgn="auto" hangingPunct="1">
              <a:spcAft>
                <a:spcPts val="0"/>
              </a:spcAft>
              <a:defRPr/>
            </a:pPr>
            <a:r>
              <a:rPr lang="fr-FR" b="1" dirty="0" smtClean="0"/>
              <a:t>Raffinement B événementiel</a:t>
            </a:r>
            <a:endParaRPr lang="fr-FR" b="1" dirty="0"/>
          </a:p>
        </p:txBody>
      </p:sp>
      <p:sp>
        <p:nvSpPr>
          <p:cNvPr id="21507" name="Espace réservé du contenu 2"/>
          <p:cNvSpPr>
            <a:spLocks noGrp="1"/>
          </p:cNvSpPr>
          <p:nvPr>
            <p:ph idx="1"/>
          </p:nvPr>
        </p:nvSpPr>
        <p:spPr/>
        <p:txBody>
          <a:bodyPr/>
          <a:lstStyle/>
          <a:p>
            <a:pPr eaLnBrk="1" hangingPunct="1"/>
            <a:r>
              <a:rPr lang="fr-FR" altLang="fr-FR" sz="2800" smtClean="0"/>
              <a:t>Le raffinement est notion clé pour la méthode B</a:t>
            </a:r>
          </a:p>
          <a:p>
            <a:pPr eaLnBrk="1" hangingPunct="1"/>
            <a:r>
              <a:rPr lang="fr-FR" altLang="fr-FR" sz="2800" smtClean="0"/>
              <a:t>Dans B événementiel:</a:t>
            </a:r>
          </a:p>
          <a:p>
            <a:pPr lvl="1" eaLnBrk="1" hangingPunct="1">
              <a:buFont typeface="Wingdings" pitchFamily="2" charset="2"/>
              <a:buChar char="q"/>
            </a:pPr>
            <a:r>
              <a:rPr lang="fr-FR" altLang="fr-FR" sz="2800" smtClean="0"/>
              <a:t> les états et les événements peuvent être raffinés. </a:t>
            </a:r>
          </a:p>
          <a:p>
            <a:pPr lvl="1" eaLnBrk="1" hangingPunct="1">
              <a:buFont typeface="Wingdings" pitchFamily="2" charset="2"/>
              <a:buChar char="q"/>
            </a:pPr>
            <a:r>
              <a:rPr lang="fr-FR" altLang="fr-FR" sz="2800" smtClean="0"/>
              <a:t> plusieurs événements peuvent raffiner un événement abstrait </a:t>
            </a:r>
          </a:p>
          <a:p>
            <a:pPr lvl="1" eaLnBrk="1" hangingPunct="1">
              <a:buFont typeface="Wingdings" pitchFamily="2" charset="2"/>
              <a:buChar char="q"/>
            </a:pPr>
            <a:r>
              <a:rPr lang="fr-FR" altLang="fr-FR" sz="2800" smtClean="0"/>
              <a:t>on peut avoir de nouveaux événements qui raffinent skip</a:t>
            </a:r>
          </a:p>
          <a:p>
            <a:pPr eaLnBrk="1" hangingPunct="1"/>
            <a:endParaRPr lang="fr-FR" altLang="fr-FR" sz="2800" smtClean="0"/>
          </a:p>
        </p:txBody>
      </p:sp>
      <p:sp>
        <p:nvSpPr>
          <p:cNvPr id="18436" name="Espace réservé du numéro de diapositive 3"/>
          <p:cNvSpPr>
            <a:spLocks noGrp="1"/>
          </p:cNvSpPr>
          <p:nvPr>
            <p:ph type="sldNum" sz="quarter" idx="10"/>
          </p:nvPr>
        </p:nvSpPr>
        <p:spPr bwMode="auto">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DB1734B9-1420-4720-9A19-48FEA729B183}" type="slidenum">
              <a:rPr lang="fr-FR" altLang="fr-FR" smtClean="0">
                <a:solidFill>
                  <a:srgbClr val="FFFFFF"/>
                </a:solidFill>
              </a:rPr>
              <a:pPr fontAlgn="base">
                <a:spcBef>
                  <a:spcPct val="0"/>
                </a:spcBef>
                <a:spcAft>
                  <a:spcPct val="0"/>
                </a:spcAft>
                <a:defRPr/>
              </a:pPr>
              <a:t>27</a:t>
            </a:fld>
            <a:endParaRPr lang="fr-FR" altLang="fr-FR" smtClean="0">
              <a:solidFill>
                <a:srgbClr val="FFFFFF"/>
              </a:solidFill>
            </a:endParaRPr>
          </a:p>
        </p:txBody>
      </p:sp>
    </p:spTree>
    <p:extLst>
      <p:ext uri="{BB962C8B-B14F-4D97-AF65-F5344CB8AC3E}">
        <p14:creationId xmlns:p14="http://schemas.microsoft.com/office/powerpoint/2010/main" val="250285540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Modèle générique proposé </a:t>
            </a:r>
            <a:endParaRPr lang="fr-F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2262188"/>
            <a:ext cx="4824536" cy="3327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Espace réservé du numéro de diapositive 3"/>
          <p:cNvSpPr>
            <a:spLocks noGrp="1"/>
          </p:cNvSpPr>
          <p:nvPr>
            <p:ph type="sldNum" sz="quarter" idx="12"/>
          </p:nvPr>
        </p:nvSpPr>
        <p:spPr/>
        <p:txBody>
          <a:bodyPr/>
          <a:lstStyle/>
          <a:p>
            <a:fld id="{A49CEB04-5D9C-4C25-B7DE-C6D4D581C4B0}" type="slidenum">
              <a:rPr lang="fr-FR" smtClean="0"/>
              <a:t>28</a:t>
            </a:fld>
            <a:endParaRPr lang="fr-FR"/>
          </a:p>
        </p:txBody>
      </p:sp>
    </p:spTree>
    <p:extLst>
      <p:ext uri="{BB962C8B-B14F-4D97-AF65-F5344CB8AC3E}">
        <p14:creationId xmlns:p14="http://schemas.microsoft.com/office/powerpoint/2010/main" val="14786472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eaLnBrk="1" fontAlgn="auto" hangingPunct="1">
              <a:spcAft>
                <a:spcPts val="0"/>
              </a:spcAft>
              <a:defRPr/>
            </a:pPr>
            <a:r>
              <a:rPr lang="fr-FR" sz="3100" b="1" dirty="0" smtClean="0"/>
              <a:t>Approches de spécification des propriétés sur le comportement  d’un système</a:t>
            </a:r>
            <a:r>
              <a:rPr lang="fr-FR" b="1" dirty="0" smtClean="0"/>
              <a:t> </a:t>
            </a:r>
            <a:endParaRPr lang="fr-FR" b="1" dirty="0"/>
          </a:p>
        </p:txBody>
      </p:sp>
      <p:sp>
        <p:nvSpPr>
          <p:cNvPr id="3" name="Espace réservé du contenu 2"/>
          <p:cNvSpPr>
            <a:spLocks noGrp="1"/>
          </p:cNvSpPr>
          <p:nvPr>
            <p:ph idx="1"/>
          </p:nvPr>
        </p:nvSpPr>
        <p:spPr>
          <a:xfrm>
            <a:off x="457200" y="1600200"/>
            <a:ext cx="8229600" cy="4925144"/>
          </a:xfrm>
        </p:spPr>
        <p:txBody>
          <a:bodyPr rtlCol="0">
            <a:normAutofit/>
          </a:bodyPr>
          <a:lstStyle/>
          <a:p>
            <a:pPr marL="457200" indent="-457200" algn="just" eaLnBrk="1" fontAlgn="auto" hangingPunct="1">
              <a:spcAft>
                <a:spcPts val="0"/>
              </a:spcAft>
              <a:buFont typeface="+mj-lt"/>
              <a:buAutoNum type="arabicPeriod"/>
              <a:defRPr/>
            </a:pPr>
            <a:r>
              <a:rPr lang="fr-FR" dirty="0" smtClean="0"/>
              <a:t>Couplage </a:t>
            </a:r>
            <a:r>
              <a:rPr lang="fr-FR" dirty="0"/>
              <a:t>de OCL à UML </a:t>
            </a:r>
          </a:p>
          <a:p>
            <a:pPr marL="0" indent="0" algn="just" eaLnBrk="1" fontAlgn="auto" hangingPunct="1">
              <a:spcAft>
                <a:spcPts val="0"/>
              </a:spcAft>
              <a:buFont typeface="Arial" pitchFamily="34" charset="0"/>
              <a:buNone/>
              <a:defRPr/>
            </a:pPr>
            <a:r>
              <a:rPr lang="fr-FR" b="1" dirty="0"/>
              <a:t>    M</a:t>
            </a:r>
            <a:r>
              <a:rPr lang="fr-FR" dirty="0"/>
              <a:t>ais, cette méthode </a:t>
            </a:r>
            <a:r>
              <a:rPr lang="fr-FR" dirty="0" smtClean="0"/>
              <a:t>n’a </a:t>
            </a:r>
            <a:r>
              <a:rPr lang="fr-FR" dirty="0"/>
              <a:t>pas apporté </a:t>
            </a:r>
            <a:r>
              <a:rPr lang="fr-FR" dirty="0" smtClean="0"/>
              <a:t>la </a:t>
            </a:r>
            <a:r>
              <a:rPr lang="fr-FR" dirty="0"/>
              <a:t>preuve et la correction des modèles UML</a:t>
            </a:r>
          </a:p>
          <a:p>
            <a:pPr marL="514350" indent="-514350" algn="just" eaLnBrk="1" fontAlgn="auto" hangingPunct="1">
              <a:spcAft>
                <a:spcPts val="0"/>
              </a:spcAft>
              <a:buFont typeface="Arial" pitchFamily="34" charset="0"/>
              <a:buNone/>
              <a:defRPr/>
            </a:pPr>
            <a:r>
              <a:rPr lang="fr-FR" dirty="0"/>
              <a:t>2. Traduction des diagrammes UML vers d’autres formalismes tels que les « state charts », les réseaux de pétri, les systèmes de </a:t>
            </a:r>
            <a:r>
              <a:rPr lang="fr-FR" dirty="0" smtClean="0"/>
              <a:t>transitions</a:t>
            </a:r>
          </a:p>
          <a:p>
            <a:pPr marL="514350" indent="-514350" algn="just" eaLnBrk="1" fontAlgn="auto" hangingPunct="1">
              <a:spcAft>
                <a:spcPts val="0"/>
              </a:spcAft>
              <a:buFont typeface="Arial" pitchFamily="34" charset="0"/>
              <a:buNone/>
              <a:defRPr/>
            </a:pPr>
            <a:r>
              <a:rPr lang="fr-FR" dirty="0" smtClean="0"/>
              <a:t>3. Utilisation </a:t>
            </a:r>
            <a:r>
              <a:rPr lang="fr-FR" dirty="0"/>
              <a:t>de la logique temporelle (CTL,LTL)  pour exprimer les  propriétés du système </a:t>
            </a:r>
          </a:p>
          <a:p>
            <a:pPr marL="0" indent="0" eaLnBrk="1" fontAlgn="auto" hangingPunct="1">
              <a:spcAft>
                <a:spcPts val="0"/>
              </a:spcAft>
              <a:buNone/>
              <a:defRPr/>
            </a:pPr>
            <a:endParaRPr lang="fr-FR" dirty="0" smtClean="0"/>
          </a:p>
        </p:txBody>
      </p:sp>
      <p:sp>
        <p:nvSpPr>
          <p:cNvPr id="19460" name="Espace réservé du numéro de diapositive 3"/>
          <p:cNvSpPr>
            <a:spLocks noGrp="1"/>
          </p:cNvSpPr>
          <p:nvPr>
            <p:ph type="sldNum" sz="quarter" idx="10"/>
          </p:nvPr>
        </p:nvSpPr>
        <p:spPr bwMode="auto">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5EF89DE9-D51F-446A-896C-080FF40FAFD0}" type="slidenum">
              <a:rPr lang="fr-FR" altLang="fr-FR" smtClean="0">
                <a:solidFill>
                  <a:srgbClr val="FFFFFF"/>
                </a:solidFill>
              </a:rPr>
              <a:pPr fontAlgn="base">
                <a:spcBef>
                  <a:spcPct val="0"/>
                </a:spcBef>
                <a:spcAft>
                  <a:spcPct val="0"/>
                </a:spcAft>
                <a:defRPr/>
              </a:pPr>
              <a:t>29</a:t>
            </a:fld>
            <a:endParaRPr lang="fr-FR" altLang="fr-FR" smtClean="0">
              <a:solidFill>
                <a:srgbClr val="FFFFFF"/>
              </a:solidFill>
            </a:endParaRPr>
          </a:p>
        </p:txBody>
      </p:sp>
    </p:spTree>
    <p:extLst>
      <p:ext uri="{BB962C8B-B14F-4D97-AF65-F5344CB8AC3E}">
        <p14:creationId xmlns:p14="http://schemas.microsoft.com/office/powerpoint/2010/main" val="26005072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115888"/>
            <a:ext cx="7467600" cy="1143000"/>
          </a:xfrm>
        </p:spPr>
        <p:txBody>
          <a:bodyPr>
            <a:normAutofit/>
          </a:bodyPr>
          <a:lstStyle/>
          <a:p>
            <a:pPr algn="ctr" eaLnBrk="1" fontAlgn="auto" hangingPunct="1">
              <a:spcAft>
                <a:spcPts val="0"/>
              </a:spcAft>
              <a:defRPr/>
            </a:pPr>
            <a:r>
              <a:rPr lang="fr-FR" sz="3200" b="1" dirty="0" smtClean="0"/>
              <a:t>Notre Choix pour la modélisation des comportements </a:t>
            </a:r>
            <a:endParaRPr lang="fr-FR" sz="3200" b="1" dirty="0"/>
          </a:p>
        </p:txBody>
      </p:sp>
      <p:sp>
        <p:nvSpPr>
          <p:cNvPr id="5123" name="Espace réservé du contenu 2"/>
          <p:cNvSpPr>
            <a:spLocks noGrp="1"/>
          </p:cNvSpPr>
          <p:nvPr>
            <p:ph idx="1"/>
          </p:nvPr>
        </p:nvSpPr>
        <p:spPr>
          <a:xfrm>
            <a:off x="0" y="1412875"/>
            <a:ext cx="8507413" cy="5184775"/>
          </a:xfrm>
        </p:spPr>
        <p:txBody>
          <a:bodyPr/>
          <a:lstStyle/>
          <a:p>
            <a:pPr algn="just" eaLnBrk="1" hangingPunct="1">
              <a:buFont typeface="Courier New" pitchFamily="49" charset="0"/>
              <a:buChar char="o"/>
            </a:pPr>
            <a:r>
              <a:rPr lang="fr-FR" altLang="fr-FR" sz="3200" dirty="0" smtClean="0"/>
              <a:t>Les DS constituent un langage de modélisation graphique intuitif pour la description de spécifications basées sur des scénarios</a:t>
            </a:r>
          </a:p>
          <a:p>
            <a:pPr algn="just" eaLnBrk="1" hangingPunct="1">
              <a:buFont typeface="Courier New" pitchFamily="49" charset="0"/>
              <a:buChar char="o"/>
            </a:pPr>
            <a:r>
              <a:rPr lang="fr-FR" altLang="fr-FR" sz="3200" dirty="0" smtClean="0"/>
              <a:t>Les DS ont été enrichis avec les FG  permettant de modéliser des comportements complexes </a:t>
            </a:r>
          </a:p>
          <a:p>
            <a:pPr algn="just" eaLnBrk="1" hangingPunct="1"/>
            <a:r>
              <a:rPr lang="fr-FR" altLang="fr-FR" sz="3200" dirty="0" smtClean="0"/>
              <a:t>Les DS peuvent être utilisés pour modéliser tous les comportements d’un système grâce au raffinements</a:t>
            </a:r>
          </a:p>
          <a:p>
            <a:pPr algn="just" eaLnBrk="1" hangingPunct="1">
              <a:buFont typeface="Courier New" pitchFamily="49" charset="0"/>
              <a:buChar char="o"/>
            </a:pPr>
            <a:endParaRPr lang="fr-FR" altLang="fr-FR" sz="3600" dirty="0" smtClean="0"/>
          </a:p>
          <a:p>
            <a:pPr algn="just" eaLnBrk="1" hangingPunct="1">
              <a:buFont typeface="Courier New" pitchFamily="49" charset="0"/>
              <a:buChar char="o"/>
            </a:pPr>
            <a:endParaRPr lang="fr-FR" altLang="fr-FR" sz="3400" dirty="0" smtClean="0"/>
          </a:p>
          <a:p>
            <a:pPr eaLnBrk="1" hangingPunct="1"/>
            <a:endParaRPr lang="fr-FR" altLang="fr-FR" dirty="0" smtClean="0"/>
          </a:p>
          <a:p>
            <a:pPr eaLnBrk="1" hangingPunct="1"/>
            <a:endParaRPr lang="fr-FR" altLang="fr-FR" dirty="0" smtClean="0"/>
          </a:p>
          <a:p>
            <a:pPr eaLnBrk="1" hangingPunct="1"/>
            <a:endParaRPr lang="fr-FR" altLang="fr-FR" dirty="0" smtClean="0"/>
          </a:p>
          <a:p>
            <a:pPr eaLnBrk="1" hangingPunct="1"/>
            <a:endParaRPr lang="fr-FR" altLang="fr-FR" dirty="0" smtClean="0"/>
          </a:p>
        </p:txBody>
      </p:sp>
      <p:sp>
        <p:nvSpPr>
          <p:cNvPr id="5124" name="Espace réservé du numéro de diapositive 3"/>
          <p:cNvSpPr>
            <a:spLocks noGrp="1"/>
          </p:cNvSpPr>
          <p:nvPr>
            <p:ph type="sldNum" sz="quarter" idx="10"/>
          </p:nvPr>
        </p:nvSpPr>
        <p:spPr bwMode="auto">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C741AE24-CC82-46FE-BC44-1DB7EB2FB1E5}" type="slidenum">
              <a:rPr lang="fr-FR" altLang="fr-FR" smtClean="0">
                <a:solidFill>
                  <a:srgbClr val="FFFFFF"/>
                </a:solidFill>
              </a:rPr>
              <a:pPr fontAlgn="base">
                <a:spcBef>
                  <a:spcPct val="0"/>
                </a:spcBef>
                <a:spcAft>
                  <a:spcPct val="0"/>
                </a:spcAft>
                <a:defRPr/>
              </a:pPr>
              <a:t>3</a:t>
            </a:fld>
            <a:endParaRPr lang="fr-FR" altLang="fr-FR" smtClean="0">
              <a:solidFill>
                <a:srgbClr val="FFFFFF"/>
              </a:solidFill>
            </a:endParaRPr>
          </a:p>
        </p:txBody>
      </p:sp>
    </p:spTree>
    <p:extLst>
      <p:ext uri="{BB962C8B-B14F-4D97-AF65-F5344CB8AC3E}">
        <p14:creationId xmlns:p14="http://schemas.microsoft.com/office/powerpoint/2010/main" val="16338356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6350"/>
            <a:ext cx="8229600" cy="1143000"/>
          </a:xfrm>
        </p:spPr>
        <p:txBody>
          <a:bodyPr/>
          <a:lstStyle/>
          <a:p>
            <a:pPr algn="ctr" eaLnBrk="1" fontAlgn="auto" hangingPunct="1">
              <a:spcAft>
                <a:spcPts val="0"/>
              </a:spcAft>
              <a:defRPr/>
            </a:pPr>
            <a:r>
              <a:rPr lang="fr-FR" sz="3200" b="1" dirty="0" smtClean="0"/>
              <a:t>Exemple de propriétés à Vérifier sur un système</a:t>
            </a:r>
            <a:endParaRPr lang="fr-FR" sz="3200" b="1" dirty="0"/>
          </a:p>
        </p:txBody>
      </p:sp>
      <p:sp>
        <p:nvSpPr>
          <p:cNvPr id="3" name="Espace réservé du contenu 2"/>
          <p:cNvSpPr>
            <a:spLocks noGrp="1"/>
          </p:cNvSpPr>
          <p:nvPr>
            <p:ph idx="1"/>
          </p:nvPr>
        </p:nvSpPr>
        <p:spPr>
          <a:xfrm>
            <a:off x="457200" y="1196975"/>
            <a:ext cx="8229600" cy="5400675"/>
          </a:xfrm>
        </p:spPr>
        <p:txBody>
          <a:bodyPr rtlCol="0">
            <a:normAutofit fontScale="92500" lnSpcReduction="10000"/>
          </a:bodyPr>
          <a:lstStyle/>
          <a:p>
            <a:pPr eaLnBrk="1" fontAlgn="auto" hangingPunct="1">
              <a:spcAft>
                <a:spcPts val="0"/>
              </a:spcAft>
              <a:buFont typeface="Arial" pitchFamily="34" charset="0"/>
              <a:buChar char="•"/>
              <a:defRPr/>
            </a:pPr>
            <a:r>
              <a:rPr lang="fr-FR" sz="3800" dirty="0" smtClean="0"/>
              <a:t>Atteignabilité </a:t>
            </a:r>
          </a:p>
          <a:p>
            <a:pPr eaLnBrk="1" fontAlgn="auto" hangingPunct="1">
              <a:spcAft>
                <a:spcPts val="0"/>
              </a:spcAft>
              <a:buFont typeface="Arial" pitchFamily="34" charset="0"/>
              <a:buChar char="•"/>
              <a:defRPr/>
            </a:pPr>
            <a:r>
              <a:rPr lang="fr-FR" sz="3800" dirty="0" smtClean="0"/>
              <a:t>Sureté</a:t>
            </a:r>
            <a:endParaRPr lang="fr-FR" sz="3800" dirty="0"/>
          </a:p>
          <a:p>
            <a:pPr eaLnBrk="1" fontAlgn="auto" hangingPunct="1">
              <a:spcAft>
                <a:spcPts val="0"/>
              </a:spcAft>
              <a:buFont typeface="Arial" pitchFamily="34" charset="0"/>
              <a:buChar char="•"/>
              <a:defRPr/>
            </a:pPr>
            <a:r>
              <a:rPr lang="fr-FR" sz="3800" dirty="0" smtClean="0"/>
              <a:t>Vivacité</a:t>
            </a:r>
            <a:endParaRPr lang="fr-FR" sz="3800" dirty="0"/>
          </a:p>
          <a:p>
            <a:pPr eaLnBrk="1" fontAlgn="auto" hangingPunct="1">
              <a:spcAft>
                <a:spcPts val="0"/>
              </a:spcAft>
              <a:buFont typeface="Arial" pitchFamily="34" charset="0"/>
              <a:buChar char="•"/>
              <a:defRPr/>
            </a:pPr>
            <a:r>
              <a:rPr lang="fr-FR" sz="3800" dirty="0" smtClean="0"/>
              <a:t>Équité</a:t>
            </a:r>
          </a:p>
          <a:p>
            <a:pPr eaLnBrk="1" fontAlgn="auto" hangingPunct="1">
              <a:spcAft>
                <a:spcPts val="0"/>
              </a:spcAft>
              <a:buFont typeface="Arial" pitchFamily="34" charset="0"/>
              <a:buChar char="•"/>
              <a:defRPr/>
            </a:pPr>
            <a:r>
              <a:rPr lang="fr-FR" sz="3800" dirty="0" smtClean="0"/>
              <a:t>Absence de Blocage</a:t>
            </a:r>
          </a:p>
          <a:p>
            <a:pPr eaLnBrk="1" fontAlgn="auto" hangingPunct="1">
              <a:spcAft>
                <a:spcPts val="0"/>
              </a:spcAft>
              <a:buFont typeface="Arial" pitchFamily="34" charset="0"/>
              <a:buChar char="•"/>
              <a:defRPr/>
            </a:pPr>
            <a:r>
              <a:rPr lang="fr-FR" sz="3800" dirty="0" smtClean="0"/>
              <a:t>Non </a:t>
            </a:r>
            <a:r>
              <a:rPr lang="fr-FR" sz="3800" dirty="0"/>
              <a:t>divergence de processus</a:t>
            </a:r>
            <a:r>
              <a:rPr lang="fr-FR" sz="3800" b="1" dirty="0" smtClean="0"/>
              <a:t>:</a:t>
            </a:r>
            <a:endParaRPr lang="fr-FR" sz="3800" dirty="0"/>
          </a:p>
          <a:p>
            <a:pPr marL="0" indent="0" eaLnBrk="1" fontAlgn="auto" hangingPunct="1">
              <a:spcAft>
                <a:spcPts val="0"/>
              </a:spcAft>
              <a:buFont typeface="Arial" pitchFamily="34" charset="0"/>
              <a:buNone/>
              <a:defRPr/>
            </a:pPr>
            <a:r>
              <a:rPr lang="fr-FR" b="1" dirty="0"/>
              <a:t/>
            </a:r>
            <a:br>
              <a:rPr lang="fr-FR" b="1" dirty="0"/>
            </a:br>
            <a:r>
              <a:rPr lang="fr-FR" b="1" dirty="0"/>
              <a:t/>
            </a:r>
            <a:br>
              <a:rPr lang="fr-FR" b="1" dirty="0"/>
            </a:br>
            <a:r>
              <a:rPr lang="fr-FR" b="1" dirty="0"/>
              <a:t/>
            </a:r>
            <a:br>
              <a:rPr lang="fr-FR" b="1" dirty="0"/>
            </a:br>
            <a:endParaRPr lang="fr-FR" dirty="0"/>
          </a:p>
        </p:txBody>
      </p:sp>
      <p:sp>
        <p:nvSpPr>
          <p:cNvPr id="20484" name="Espace réservé du numéro de diapositive 3"/>
          <p:cNvSpPr>
            <a:spLocks noGrp="1"/>
          </p:cNvSpPr>
          <p:nvPr>
            <p:ph type="sldNum" sz="quarter" idx="10"/>
          </p:nvPr>
        </p:nvSpPr>
        <p:spPr bwMode="auto">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BAA412A8-92C2-4C2B-980E-99B0ACC05EF0}" type="slidenum">
              <a:rPr lang="fr-FR" altLang="fr-FR" smtClean="0">
                <a:solidFill>
                  <a:srgbClr val="FFFFFF"/>
                </a:solidFill>
              </a:rPr>
              <a:pPr fontAlgn="base">
                <a:spcBef>
                  <a:spcPct val="0"/>
                </a:spcBef>
                <a:spcAft>
                  <a:spcPct val="0"/>
                </a:spcAft>
                <a:defRPr/>
              </a:pPr>
              <a:t>30</a:t>
            </a:fld>
            <a:endParaRPr lang="fr-FR" altLang="fr-FR" smtClean="0">
              <a:solidFill>
                <a:srgbClr val="FFFFFF"/>
              </a:solidFill>
            </a:endParaRPr>
          </a:p>
        </p:txBody>
      </p:sp>
    </p:spTree>
    <p:extLst>
      <p:ext uri="{BB962C8B-B14F-4D97-AF65-F5344CB8AC3E}">
        <p14:creationId xmlns:p14="http://schemas.microsoft.com/office/powerpoint/2010/main" val="12304561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750" y="0"/>
            <a:ext cx="7467600" cy="1143000"/>
          </a:xfrm>
        </p:spPr>
        <p:txBody>
          <a:bodyPr>
            <a:normAutofit/>
          </a:bodyPr>
          <a:lstStyle/>
          <a:p>
            <a:pPr algn="ctr" eaLnBrk="1" fontAlgn="auto" hangingPunct="1">
              <a:spcAft>
                <a:spcPts val="0"/>
              </a:spcAft>
              <a:defRPr/>
            </a:pPr>
            <a:r>
              <a:rPr lang="fr-FR" sz="2800" b="1" dirty="0" smtClean="0"/>
              <a:t>Exemple de propriétés à vérifier sur un diagramme de séquence </a:t>
            </a:r>
            <a:endParaRPr lang="fr-FR" sz="2800" b="1" dirty="0"/>
          </a:p>
        </p:txBody>
      </p:sp>
      <p:sp>
        <p:nvSpPr>
          <p:cNvPr id="24579" name="Espace réservé du contenu 2"/>
          <p:cNvSpPr>
            <a:spLocks noGrp="1"/>
          </p:cNvSpPr>
          <p:nvPr>
            <p:ph idx="1"/>
          </p:nvPr>
        </p:nvSpPr>
        <p:spPr>
          <a:xfrm>
            <a:off x="457200" y="1196975"/>
            <a:ext cx="7467600" cy="5276850"/>
          </a:xfrm>
        </p:spPr>
        <p:txBody>
          <a:bodyPr>
            <a:normAutofit fontScale="77500" lnSpcReduction="20000"/>
          </a:bodyPr>
          <a:lstStyle/>
          <a:p>
            <a:pPr eaLnBrk="1" hangingPunct="1"/>
            <a:r>
              <a:rPr lang="fr-FR" altLang="fr-FR" smtClean="0"/>
              <a:t>Un message reçu est préalablement envoyé </a:t>
            </a:r>
          </a:p>
          <a:p>
            <a:pPr eaLnBrk="1" hangingPunct="1"/>
            <a:r>
              <a:rPr lang="fr-FR" altLang="fr-FR" smtClean="0"/>
              <a:t>Une propriété de vivacité affirme qu’un bon état surviendra </a:t>
            </a:r>
          </a:p>
          <a:p>
            <a:pPr eaLnBrk="1" hangingPunct="1"/>
            <a:r>
              <a:rPr lang="fr-FR" altLang="fr-FR" smtClean="0"/>
              <a:t>Si un message est habilité alors il finira par être envoyé</a:t>
            </a:r>
          </a:p>
          <a:p>
            <a:pPr eaLnBrk="1" hangingPunct="1"/>
            <a:r>
              <a:rPr lang="fr-FR" altLang="fr-FR" smtClean="0"/>
              <a:t>Un message envoyé sera reçu</a:t>
            </a:r>
          </a:p>
          <a:p>
            <a:pPr eaLnBrk="1" hangingPunct="1"/>
            <a:r>
              <a:rPr lang="fr-FR" altLang="fr-FR" smtClean="0"/>
              <a:t>Si un message est autorisé à être envoyé à un certain moment alors il sera infiniment souvent envoyé</a:t>
            </a:r>
          </a:p>
          <a:p>
            <a:pPr eaLnBrk="1" hangingPunct="1"/>
            <a:r>
              <a:rPr lang="fr-FR" altLang="fr-FR" smtClean="0"/>
              <a:t>Si un  message est autorisé à être reçu à un certain moment alors il sera infiniment souvent reçu</a:t>
            </a:r>
          </a:p>
          <a:p>
            <a:pPr eaLnBrk="1" hangingPunct="1"/>
            <a:r>
              <a:rPr lang="fr-FR" altLang="fr-FR" smtClean="0"/>
              <a:t>À un instant donné nous avons toujours un événement qui est habilité: pour garantir l’absence de blocage</a:t>
            </a:r>
          </a:p>
          <a:p>
            <a:pPr eaLnBrk="1" hangingPunct="1"/>
            <a:endParaRPr lang="fr-FR" altLang="fr-FR" smtClean="0"/>
          </a:p>
        </p:txBody>
      </p:sp>
      <p:sp>
        <p:nvSpPr>
          <p:cNvPr id="21508" name="Espace réservé du numéro de diapositive 3"/>
          <p:cNvSpPr>
            <a:spLocks noGrp="1"/>
          </p:cNvSpPr>
          <p:nvPr>
            <p:ph type="sldNum" sz="quarter" idx="10"/>
          </p:nvPr>
        </p:nvSpPr>
        <p:spPr bwMode="auto">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81B38779-B5A5-439B-84E9-6791094C45C2}" type="slidenum">
              <a:rPr lang="fr-FR" altLang="fr-FR" smtClean="0">
                <a:solidFill>
                  <a:srgbClr val="FFFFFF"/>
                </a:solidFill>
              </a:rPr>
              <a:pPr fontAlgn="base">
                <a:spcBef>
                  <a:spcPct val="0"/>
                </a:spcBef>
                <a:spcAft>
                  <a:spcPct val="0"/>
                </a:spcAft>
                <a:defRPr/>
              </a:pPr>
              <a:t>31</a:t>
            </a:fld>
            <a:endParaRPr lang="fr-FR" altLang="fr-FR" smtClean="0">
              <a:solidFill>
                <a:srgbClr val="FFFFFF"/>
              </a:solidFill>
            </a:endParaRPr>
          </a:p>
        </p:txBody>
      </p:sp>
    </p:spTree>
    <p:extLst>
      <p:ext uri="{BB962C8B-B14F-4D97-AF65-F5344CB8AC3E}">
        <p14:creationId xmlns:p14="http://schemas.microsoft.com/office/powerpoint/2010/main" val="340341277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rtlCol="0">
            <a:normAutofit/>
          </a:bodyPr>
          <a:lstStyle/>
          <a:p>
            <a:pPr marL="114300" indent="0" algn="ctr" eaLnBrk="1" fontAlgn="auto" hangingPunct="1">
              <a:spcAft>
                <a:spcPts val="0"/>
              </a:spcAft>
              <a:buFont typeface="Arial" pitchFamily="34" charset="0"/>
              <a:buNone/>
              <a:defRPr/>
            </a:pPr>
            <a:r>
              <a:rPr lang="fr-FR" sz="4800" i="1" dirty="0" smtClean="0"/>
              <a:t>MERCI </a:t>
            </a:r>
          </a:p>
          <a:p>
            <a:pPr algn="ctr" eaLnBrk="1" fontAlgn="auto" hangingPunct="1">
              <a:spcAft>
                <a:spcPts val="0"/>
              </a:spcAft>
              <a:buFont typeface="Arial" pitchFamily="34" charset="0"/>
              <a:buChar char="•"/>
              <a:defRPr/>
            </a:pPr>
            <a:endParaRPr lang="fr-FR" sz="4000" i="1" dirty="0"/>
          </a:p>
        </p:txBody>
      </p:sp>
      <p:sp>
        <p:nvSpPr>
          <p:cNvPr id="23555" name="Espace réservé du numéro de diapositive 3"/>
          <p:cNvSpPr>
            <a:spLocks noGrp="1"/>
          </p:cNvSpPr>
          <p:nvPr>
            <p:ph type="sldNum" sz="quarter" idx="10"/>
          </p:nvPr>
        </p:nvSpPr>
        <p:spPr bwMode="auto">
          <a:ln>
            <a:round/>
            <a:headEnd/>
            <a:tailEnd/>
          </a:ln>
          <a:extLst>
            <a:ext uri="{909E8E84-426E-40DD-AFC4-6F175D3DCCD1}">
              <a14:hiddenFill xmlns:a14="http://schemas.microsoft.com/office/drawing/2010/main">
                <a:solidFill>
                  <a:srgbClr val="FFFFFF"/>
                </a:solidFill>
              </a14:hiddenFill>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E1743A10-DE43-4B41-9EE2-A46E5D0F41AA}" type="slidenum">
              <a:rPr lang="fr-FR" altLang="fr-FR" smtClean="0">
                <a:solidFill>
                  <a:srgbClr val="FFFFFF"/>
                </a:solidFill>
              </a:rPr>
              <a:pPr fontAlgn="base">
                <a:spcBef>
                  <a:spcPct val="0"/>
                </a:spcBef>
                <a:spcAft>
                  <a:spcPct val="0"/>
                </a:spcAft>
                <a:defRPr/>
              </a:pPr>
              <a:t>32</a:t>
            </a:fld>
            <a:endParaRPr lang="fr-FR" altLang="fr-FR" smtClean="0">
              <a:solidFill>
                <a:srgbClr val="FFFFFF"/>
              </a:solidFill>
            </a:endParaRPr>
          </a:p>
        </p:txBody>
      </p:sp>
    </p:spTree>
    <p:extLst>
      <p:ext uri="{BB962C8B-B14F-4D97-AF65-F5344CB8AC3E}">
        <p14:creationId xmlns:p14="http://schemas.microsoft.com/office/powerpoint/2010/main" val="3946183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defRPr/>
            </a:pPr>
            <a:r>
              <a:rPr lang="fr-FR" dirty="0" smtClean="0"/>
              <a:t>Contexte choisi</a:t>
            </a:r>
            <a:endParaRPr lang="fr-FR" dirty="0"/>
          </a:p>
        </p:txBody>
      </p:sp>
      <p:sp>
        <p:nvSpPr>
          <p:cNvPr id="3" name="Espace réservé du contenu 2"/>
          <p:cNvSpPr>
            <a:spLocks noGrp="1"/>
          </p:cNvSpPr>
          <p:nvPr>
            <p:ph idx="1"/>
          </p:nvPr>
        </p:nvSpPr>
        <p:spPr>
          <a:xfrm>
            <a:off x="457200" y="1484313"/>
            <a:ext cx="8579296" cy="4916487"/>
          </a:xfrm>
        </p:spPr>
        <p:txBody>
          <a:bodyPr/>
          <a:lstStyle/>
          <a:p>
            <a:pPr marL="114300" indent="0">
              <a:buFont typeface="Arial" charset="0"/>
              <a:buNone/>
              <a:defRPr/>
            </a:pPr>
            <a:endParaRPr lang="fr-FR" sz="2800" dirty="0" smtClean="0"/>
          </a:p>
          <a:p>
            <a:pPr marL="114300" indent="0">
              <a:buFont typeface="Arial" charset="0"/>
              <a:buNone/>
              <a:defRPr/>
            </a:pPr>
            <a:r>
              <a:rPr lang="fr-FR" dirty="0" smtClean="0"/>
              <a:t>Utilisation des DS. UML2.0 pour la  modélisation des systèmes distribués:</a:t>
            </a:r>
          </a:p>
          <a:p>
            <a:pPr>
              <a:defRPr/>
            </a:pPr>
            <a:r>
              <a:rPr lang="fr-FR" dirty="0" smtClean="0"/>
              <a:t>Les objets sont indépendants </a:t>
            </a:r>
          </a:p>
          <a:p>
            <a:pPr>
              <a:defRPr/>
            </a:pPr>
            <a:r>
              <a:rPr lang="fr-FR" dirty="0" smtClean="0"/>
              <a:t>Communication est majoritairement asynchrone</a:t>
            </a:r>
          </a:p>
          <a:p>
            <a:pPr>
              <a:defRPr/>
            </a:pPr>
            <a:endParaRPr lang="fr-FR" dirty="0"/>
          </a:p>
          <a:p>
            <a:pPr>
              <a:defRPr/>
            </a:pPr>
            <a:endParaRPr lang="fr-FR" dirty="0" smtClean="0"/>
          </a:p>
          <a:p>
            <a:pPr>
              <a:defRPr/>
            </a:pPr>
            <a:endParaRPr lang="fr-FR" dirty="0" smtClean="0"/>
          </a:p>
          <a:p>
            <a:pPr>
              <a:defRPr/>
            </a:pPr>
            <a:endParaRPr lang="fr-FR" dirty="0"/>
          </a:p>
        </p:txBody>
      </p:sp>
      <p:sp>
        <p:nvSpPr>
          <p:cNvPr id="4" name="Espace réservé du numéro de diapositive 3"/>
          <p:cNvSpPr>
            <a:spLocks noGrp="1"/>
          </p:cNvSpPr>
          <p:nvPr>
            <p:ph type="sldNum" sz="quarter" idx="10"/>
          </p:nvPr>
        </p:nvSpPr>
        <p:spPr/>
        <p:txBody>
          <a:bodyPr/>
          <a:lstStyle/>
          <a:p>
            <a:pPr>
              <a:defRPr/>
            </a:pPr>
            <a:fld id="{B564A86E-375E-4B47-9F13-D8B1BC77D9FE}" type="slidenum">
              <a:rPr lang="fr-FR" smtClean="0"/>
              <a:pPr>
                <a:defRPr/>
              </a:pPr>
              <a:t>4</a:t>
            </a:fld>
            <a:endParaRPr lang="fr-FR" dirty="0"/>
          </a:p>
        </p:txBody>
      </p:sp>
    </p:spTree>
    <p:extLst>
      <p:ext uri="{BB962C8B-B14F-4D97-AF65-F5344CB8AC3E}">
        <p14:creationId xmlns:p14="http://schemas.microsoft.com/office/powerpoint/2010/main" val="34833719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Définitions pour DS UML2.0 OMG</a:t>
            </a:r>
            <a:endParaRPr lang="fr-FR" dirty="0"/>
          </a:p>
        </p:txBody>
      </p:sp>
      <p:sp>
        <p:nvSpPr>
          <p:cNvPr id="3" name="Espace réservé du contenu 2"/>
          <p:cNvSpPr>
            <a:spLocks noGrp="1"/>
          </p:cNvSpPr>
          <p:nvPr>
            <p:ph idx="1"/>
          </p:nvPr>
        </p:nvSpPr>
        <p:spPr>
          <a:xfrm>
            <a:off x="457200" y="1600200"/>
            <a:ext cx="8435280" cy="4997152"/>
          </a:xfrm>
        </p:spPr>
        <p:txBody>
          <a:bodyPr>
            <a:normAutofit/>
          </a:bodyPr>
          <a:lstStyle/>
          <a:p>
            <a:r>
              <a:rPr lang="fr-FR" dirty="0" smtClean="0"/>
              <a:t> Les événements appartenant à un même objet sont ordonnés même s'ils sont reçus à partir de différents objets,</a:t>
            </a:r>
          </a:p>
          <a:p>
            <a:r>
              <a:rPr lang="fr-FR" dirty="0" smtClean="0"/>
              <a:t> la réception d'un message doit se produire après son envoi,</a:t>
            </a:r>
          </a:p>
          <a:p>
            <a:r>
              <a:rPr lang="fr-FR" dirty="0" smtClean="0"/>
              <a:t> l'ordre général peut ajouter plus de contraintes aux événements qui ne sont pas reliés. Il est utilisé pour restreindre l'ensemble des traces possibles</a:t>
            </a:r>
          </a:p>
          <a:p>
            <a:pPr marL="0" indent="0">
              <a:buNone/>
            </a:pPr>
            <a:endParaRPr lang="fr-FR" dirty="0"/>
          </a:p>
        </p:txBody>
      </p:sp>
      <p:sp>
        <p:nvSpPr>
          <p:cNvPr id="4" name="Espace réservé du numéro de diapositive 3"/>
          <p:cNvSpPr>
            <a:spLocks noGrp="1"/>
          </p:cNvSpPr>
          <p:nvPr>
            <p:ph type="sldNum" sz="quarter" idx="12"/>
          </p:nvPr>
        </p:nvSpPr>
        <p:spPr/>
        <p:txBody>
          <a:bodyPr/>
          <a:lstStyle/>
          <a:p>
            <a:fld id="{A49CEB04-5D9C-4C25-B7DE-C6D4D581C4B0}" type="slidenum">
              <a:rPr lang="fr-FR" smtClean="0"/>
              <a:t>5</a:t>
            </a:fld>
            <a:endParaRPr lang="fr-FR"/>
          </a:p>
        </p:txBody>
      </p:sp>
    </p:spTree>
    <p:extLst>
      <p:ext uri="{BB962C8B-B14F-4D97-AF65-F5344CB8AC3E}">
        <p14:creationId xmlns:p14="http://schemas.microsoft.com/office/powerpoint/2010/main" val="6218027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64704"/>
            <a:ext cx="8229600" cy="5832648"/>
          </a:xfrm>
        </p:spPr>
        <p:txBody>
          <a:bodyPr>
            <a:normAutofit/>
          </a:bodyPr>
          <a:lstStyle/>
          <a:p>
            <a:pPr marL="0" indent="0" algn="ctr">
              <a:buNone/>
            </a:pPr>
            <a:r>
              <a:rPr lang="fr-FR" sz="3600" b="1" dirty="0"/>
              <a:t>L</a:t>
            </a:r>
            <a:r>
              <a:rPr lang="fr-FR" sz="3600" b="1" dirty="0" smtClean="0"/>
              <a:t>es fragments combinés. </a:t>
            </a:r>
          </a:p>
          <a:p>
            <a:r>
              <a:rPr lang="fr-FR" dirty="0" smtClean="0"/>
              <a:t>Si aucun autre opérateur n'est présent dans le diagramme nous avons:</a:t>
            </a:r>
          </a:p>
          <a:p>
            <a:r>
              <a:rPr lang="fr-FR" dirty="0" smtClean="0"/>
              <a:t>la composition par défaut pour les fragments combinés est le ‘</a:t>
            </a:r>
            <a:r>
              <a:rPr lang="fr-FR" dirty="0" err="1" smtClean="0"/>
              <a:t>Weak</a:t>
            </a:r>
            <a:r>
              <a:rPr lang="fr-FR" dirty="0" smtClean="0"/>
              <a:t> </a:t>
            </a:r>
            <a:r>
              <a:rPr lang="fr-FR" dirty="0" err="1" smtClean="0"/>
              <a:t>sequencing</a:t>
            </a:r>
            <a:r>
              <a:rPr lang="fr-FR" dirty="0" smtClean="0"/>
              <a:t>’ qui est défini par l'ensemble des traces avec les propriétés suivantes:</a:t>
            </a:r>
          </a:p>
          <a:p>
            <a:r>
              <a:rPr lang="fr-FR" dirty="0" smtClean="0"/>
              <a:t>et il est défini par l'ensemble des traces avec les propriétés suivantes:</a:t>
            </a:r>
          </a:p>
          <a:p>
            <a:endParaRPr lang="fr-FR" dirty="0" smtClean="0"/>
          </a:p>
        </p:txBody>
      </p:sp>
      <p:sp>
        <p:nvSpPr>
          <p:cNvPr id="4" name="Espace réservé du numéro de diapositive 3"/>
          <p:cNvSpPr>
            <a:spLocks noGrp="1"/>
          </p:cNvSpPr>
          <p:nvPr>
            <p:ph type="sldNum" sz="quarter" idx="12"/>
          </p:nvPr>
        </p:nvSpPr>
        <p:spPr/>
        <p:txBody>
          <a:bodyPr/>
          <a:lstStyle/>
          <a:p>
            <a:fld id="{A49CEB04-5D9C-4C25-B7DE-C6D4D581C4B0}" type="slidenum">
              <a:rPr lang="fr-FR" smtClean="0"/>
              <a:t>6</a:t>
            </a:fld>
            <a:endParaRPr lang="fr-FR"/>
          </a:p>
        </p:txBody>
      </p:sp>
    </p:spTree>
    <p:extLst>
      <p:ext uri="{BB962C8B-B14F-4D97-AF65-F5344CB8AC3E}">
        <p14:creationId xmlns:p14="http://schemas.microsoft.com/office/powerpoint/2010/main" val="32259817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64704"/>
            <a:ext cx="8229600" cy="5832648"/>
          </a:xfrm>
        </p:spPr>
        <p:txBody>
          <a:bodyPr>
            <a:normAutofit/>
          </a:bodyPr>
          <a:lstStyle/>
          <a:p>
            <a:r>
              <a:rPr lang="fr-FR" dirty="0" smtClean="0"/>
              <a:t>L'ordre des occurrences des événements dans chaque opérande est maintenu dans le résultat</a:t>
            </a:r>
          </a:p>
          <a:p>
            <a:r>
              <a:rPr lang="fr-FR" dirty="0" smtClean="0"/>
              <a:t>les occurrences des événements dans les différentes lignes de vie des différentes opérandes sont ordonnées tels que l'occurrence d'événement de la première opérande se produit avant celle de la deuxième opérande.</a:t>
            </a:r>
          </a:p>
          <a:p>
            <a:r>
              <a:rPr lang="fr-FR" dirty="0" smtClean="0"/>
              <a:t>il n'y a pas de point de synchronisation pour l'entrée ou la sortie d'un opérateur.</a:t>
            </a:r>
          </a:p>
          <a:p>
            <a:endParaRPr lang="fr-FR" dirty="0"/>
          </a:p>
        </p:txBody>
      </p:sp>
      <p:sp>
        <p:nvSpPr>
          <p:cNvPr id="4" name="Espace réservé du numéro de diapositive 3"/>
          <p:cNvSpPr>
            <a:spLocks noGrp="1"/>
          </p:cNvSpPr>
          <p:nvPr>
            <p:ph type="sldNum" sz="quarter" idx="12"/>
          </p:nvPr>
        </p:nvSpPr>
        <p:spPr/>
        <p:txBody>
          <a:bodyPr/>
          <a:lstStyle/>
          <a:p>
            <a:fld id="{A49CEB04-5D9C-4C25-B7DE-C6D4D581C4B0}" type="slidenum">
              <a:rPr lang="fr-FR" smtClean="0"/>
              <a:t>7</a:t>
            </a:fld>
            <a:endParaRPr lang="fr-FR"/>
          </a:p>
        </p:txBody>
      </p:sp>
    </p:spTree>
    <p:extLst>
      <p:ext uri="{BB962C8B-B14F-4D97-AF65-F5344CB8AC3E}">
        <p14:creationId xmlns:p14="http://schemas.microsoft.com/office/powerpoint/2010/main" val="6765612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976664"/>
          </a:xfrm>
        </p:spPr>
        <p:txBody>
          <a:bodyPr>
            <a:normAutofit lnSpcReduction="10000"/>
          </a:bodyPr>
          <a:lstStyle/>
          <a:p>
            <a:r>
              <a:rPr lang="fr-FR" dirty="0" smtClean="0"/>
              <a:t>Pour le fragment ALT, le temps exact de l'évaluation de la garde n'est jamais défini: les gardes peuvent être évaluées à des moments différents; </a:t>
            </a:r>
          </a:p>
          <a:p>
            <a:r>
              <a:rPr lang="fr-FR" dirty="0" smtClean="0"/>
              <a:t>on peut avoir plusieurs gardes qui peuvent être évaluées à vrai en même temps. </a:t>
            </a:r>
          </a:p>
          <a:p>
            <a:r>
              <a:rPr lang="fr-FR" dirty="0" smtClean="0"/>
              <a:t>La seule référence est que l'opérande choisie doit avoir une expression de garde explicite ou implicite.</a:t>
            </a:r>
          </a:p>
          <a:p>
            <a:endParaRPr lang="fr-FR" dirty="0" smtClean="0"/>
          </a:p>
          <a:p>
            <a:r>
              <a:rPr lang="fr-FR" dirty="0" smtClean="0"/>
              <a:t>Dans le cas où aucune garde n'est vraie alors aucune des opérandes n'est exécutée.</a:t>
            </a:r>
          </a:p>
          <a:p>
            <a:endParaRPr lang="fr-FR" dirty="0" smtClean="0"/>
          </a:p>
          <a:p>
            <a:endParaRPr lang="fr-FR" dirty="0"/>
          </a:p>
        </p:txBody>
      </p:sp>
      <p:sp>
        <p:nvSpPr>
          <p:cNvPr id="4" name="Espace réservé du numéro de diapositive 3"/>
          <p:cNvSpPr>
            <a:spLocks noGrp="1"/>
          </p:cNvSpPr>
          <p:nvPr>
            <p:ph type="sldNum" sz="quarter" idx="12"/>
          </p:nvPr>
        </p:nvSpPr>
        <p:spPr/>
        <p:txBody>
          <a:bodyPr/>
          <a:lstStyle/>
          <a:p>
            <a:fld id="{A49CEB04-5D9C-4C25-B7DE-C6D4D581C4B0}" type="slidenum">
              <a:rPr lang="fr-FR" smtClean="0"/>
              <a:t>8</a:t>
            </a:fld>
            <a:endParaRPr lang="fr-FR"/>
          </a:p>
        </p:txBody>
      </p:sp>
    </p:spTree>
    <p:extLst>
      <p:ext uri="{BB962C8B-B14F-4D97-AF65-F5344CB8AC3E}">
        <p14:creationId xmlns:p14="http://schemas.microsoft.com/office/powerpoint/2010/main" val="10530518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dirty="0" err="1" smtClean="0"/>
              <a:t>Loop</a:t>
            </a:r>
            <a:r>
              <a:rPr lang="fr-FR" dirty="0" smtClean="0"/>
              <a:t> est défini comme une application récursive de l’opérateur </a:t>
            </a:r>
            <a:r>
              <a:rPr lang="fr-FR" dirty="0" err="1" smtClean="0"/>
              <a:t>seq</a:t>
            </a:r>
            <a:r>
              <a:rPr lang="fr-FR" dirty="0" smtClean="0"/>
              <a:t> </a:t>
            </a:r>
          </a:p>
          <a:p>
            <a:r>
              <a:rPr lang="fr-FR" dirty="0" smtClean="0"/>
              <a:t>Pour  calculer les traces issues d’exécutions consécutives des événements appartenant au fragment combiné LOOP on applique  le </a:t>
            </a:r>
            <a:r>
              <a:rPr lang="fr-FR" dirty="0" err="1" smtClean="0"/>
              <a:t>weak</a:t>
            </a:r>
            <a:r>
              <a:rPr lang="fr-FR" dirty="0" smtClean="0"/>
              <a:t> </a:t>
            </a:r>
            <a:r>
              <a:rPr lang="fr-FR" dirty="0" err="1" smtClean="0"/>
              <a:t>sequencing</a:t>
            </a:r>
            <a:r>
              <a:rPr lang="fr-FR" dirty="0" smtClean="0"/>
              <a:t>  </a:t>
            </a:r>
          </a:p>
          <a:p>
            <a:endParaRPr lang="fr-FR" dirty="0" smtClean="0"/>
          </a:p>
          <a:p>
            <a:pPr marL="914400" lvl="2" indent="0">
              <a:buNone/>
            </a:pPr>
            <a:r>
              <a:rPr lang="fr-FR" dirty="0" smtClean="0"/>
              <a:t>Problème contre intuitive</a:t>
            </a:r>
            <a:endParaRPr lang="fr-FR" dirty="0"/>
          </a:p>
        </p:txBody>
      </p:sp>
      <p:sp>
        <p:nvSpPr>
          <p:cNvPr id="4" name="Flèche droite 3"/>
          <p:cNvSpPr/>
          <p:nvPr/>
        </p:nvSpPr>
        <p:spPr>
          <a:xfrm>
            <a:off x="539552" y="5157192"/>
            <a:ext cx="576064"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A49CEB04-5D9C-4C25-B7DE-C6D4D581C4B0}" type="slidenum">
              <a:rPr lang="fr-FR" smtClean="0"/>
              <a:t>9</a:t>
            </a:fld>
            <a:endParaRPr lang="fr-FR"/>
          </a:p>
        </p:txBody>
      </p:sp>
    </p:spTree>
    <p:extLst>
      <p:ext uri="{BB962C8B-B14F-4D97-AF65-F5344CB8AC3E}">
        <p14:creationId xmlns:p14="http://schemas.microsoft.com/office/powerpoint/2010/main" val="1247669804"/>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758</TotalTime>
  <Words>1298</Words>
  <Application>Microsoft Office PowerPoint</Application>
  <PresentationFormat>Affichage à l'écran (4:3)</PresentationFormat>
  <Paragraphs>178</Paragraphs>
  <Slides>32</Slides>
  <Notes>0</Notes>
  <HiddenSlides>0</HiddenSlides>
  <MMClips>0</MMClips>
  <ScaleCrop>false</ScaleCrop>
  <HeadingPairs>
    <vt:vector size="4" baseType="variant">
      <vt:variant>
        <vt:lpstr>Thème</vt:lpstr>
      </vt:variant>
      <vt:variant>
        <vt:i4>1</vt:i4>
      </vt:variant>
      <vt:variant>
        <vt:lpstr>Titres des diapositives</vt:lpstr>
      </vt:variant>
      <vt:variant>
        <vt:i4>32</vt:i4>
      </vt:variant>
    </vt:vector>
  </HeadingPairs>
  <TitlesOfParts>
    <vt:vector size="33" baseType="lpstr">
      <vt:lpstr>Thème Office</vt:lpstr>
      <vt:lpstr>Vérification formelle de la relation de raffinement des diagrammes de séquence UML2.0 avec Event-B</vt:lpstr>
      <vt:lpstr>Approches adoptées pour la Modélisation des comportements des systèmes  </vt:lpstr>
      <vt:lpstr>Notre Choix pour la modélisation des comportements </vt:lpstr>
      <vt:lpstr>Contexte choisi</vt:lpstr>
      <vt:lpstr>Définitions pour DS UML2.0 OMG</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Limites des sémantiques existantes pour la modélisation des Sys. distribués</vt:lpstr>
      <vt:lpstr>Présentation PowerPoint</vt:lpstr>
      <vt:lpstr>Présentation PowerPoint</vt:lpstr>
      <vt:lpstr>Notre Choix</vt:lpstr>
      <vt:lpstr>Présentation PowerPoint</vt:lpstr>
      <vt:lpstr>Raffinement des diagrammes de séquences</vt:lpstr>
      <vt:lpstr>Raffinement syntaxique </vt:lpstr>
      <vt:lpstr>Présentation PowerPoint</vt:lpstr>
      <vt:lpstr>Raffinement sémantique </vt:lpstr>
      <vt:lpstr>Présentation PowerPoint</vt:lpstr>
      <vt:lpstr>Méthodes de spécification </vt:lpstr>
      <vt:lpstr>Techniques de vérification des systèmes critiques</vt:lpstr>
      <vt:lpstr>Le choix de la méthode de spécification</vt:lpstr>
      <vt:lpstr>Raffinement B événementiel</vt:lpstr>
      <vt:lpstr>Modèle générique proposé </vt:lpstr>
      <vt:lpstr>Approches de spécification des propriétés sur le comportement  d’un système </vt:lpstr>
      <vt:lpstr>Exemple de propriétés à Vérifier sur un système</vt:lpstr>
      <vt:lpstr>Exemple de propriétés à vérifier sur un diagramme de séquence </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Vérification formelle de la relation de raffinement des diagrammes de séquence UML2.0 avec Event-B</dc:title>
  <dc:creator>JAS</dc:creator>
  <cp:lastModifiedBy>JAS</cp:lastModifiedBy>
  <cp:revision>22</cp:revision>
  <dcterms:created xsi:type="dcterms:W3CDTF">2015-01-19T21:54:37Z</dcterms:created>
  <dcterms:modified xsi:type="dcterms:W3CDTF">2015-01-22T09:56:55Z</dcterms:modified>
</cp:coreProperties>
</file>